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  <p:sldId id="266" r:id="rId11"/>
    <p:sldId id="267" r:id="rId12"/>
  </p:sldIdLst>
  <p:sldSz cx="9144000" cy="6858000" type="screen4x3"/>
  <p:notesSz cx="6797675" cy="9926638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33"/>
    <a:srgbClr val="A50021"/>
    <a:srgbClr val="8A0000"/>
    <a:srgbClr val="990000"/>
    <a:srgbClr val="9E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102" y="-7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28 Título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16" name="15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21213-69EE-47D8-A1FA-2BD446753325}" type="datetimeFigureOut">
              <a:rPr lang="es-ES" smtClean="0"/>
              <a:pPr/>
              <a:t>20/10/2015</a:t>
            </a:fld>
            <a:endParaRPr lang="es-ES"/>
          </a:p>
        </p:txBody>
      </p:sp>
      <p:sp>
        <p:nvSpPr>
          <p:cNvPr id="2" name="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5" name="1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CA527963-F77C-4350-ADE0-5170C8DBE707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  <p:transition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21213-69EE-47D8-A1FA-2BD446753325}" type="datetimeFigureOut">
              <a:rPr lang="es-ES" smtClean="0"/>
              <a:pPr/>
              <a:t>20/10/2015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27963-F77C-4350-ADE0-5170C8DBE707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  <p:transition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21213-69EE-47D8-A1FA-2BD446753325}" type="datetimeFigureOut">
              <a:rPr lang="es-ES" smtClean="0"/>
              <a:pPr/>
              <a:t>20/10/2015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27963-F77C-4350-ADE0-5170C8DBE707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  <p:transition>
    <p:wipe dir="d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2195" y="1112426"/>
            <a:ext cx="8404754" cy="4832786"/>
          </a:xfrm>
        </p:spPr>
        <p:txBody>
          <a:bodyPr/>
          <a:lstStyle>
            <a:lvl1pPr>
              <a:buClr>
                <a:srgbClr val="FF5800"/>
              </a:buClr>
              <a:defRPr sz="210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>
              <a:buClr>
                <a:srgbClr val="FF5800"/>
              </a:buClr>
              <a:defRPr sz="170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defRPr>
            </a:lvl2pPr>
            <a:lvl3pPr>
              <a:buClr>
                <a:srgbClr val="FF5800"/>
              </a:buClr>
              <a:defRPr sz="150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defRPr>
            </a:lvl3pPr>
            <a:lvl4pPr>
              <a:buClr>
                <a:srgbClr val="FF5800"/>
              </a:buClr>
              <a:defRPr sz="150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defRPr>
            </a:lvl4pPr>
            <a:lvl5pPr>
              <a:buClr>
                <a:srgbClr val="FF5800"/>
              </a:buClr>
              <a:defRPr sz="150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GB" dirty="0"/>
          </a:p>
        </p:txBody>
      </p:sp>
      <p:sp>
        <p:nvSpPr>
          <p:cNvPr id="7" name="Title Placeholder 1"/>
          <p:cNvSpPr>
            <a:spLocks noGrp="1"/>
          </p:cNvSpPr>
          <p:nvPr>
            <p:ph type="title"/>
          </p:nvPr>
        </p:nvSpPr>
        <p:spPr bwMode="auto">
          <a:xfrm>
            <a:off x="-14210" y="286010"/>
            <a:ext cx="5306290" cy="648217"/>
          </a:xfrm>
          <a:prstGeom prst="rect">
            <a:avLst/>
          </a:prstGeom>
          <a:solidFill>
            <a:srgbClr val="FC6F6C"/>
          </a:solidFill>
          <a:ln w="9525">
            <a:noFill/>
            <a:miter lim="800000"/>
            <a:headEnd/>
            <a:tailEnd/>
          </a:ln>
        </p:spPr>
        <p:txBody>
          <a:bodyPr vert="horz" wrap="square" lIns="540000" tIns="42433" rIns="252000" bIns="42433" numCol="1" anchor="ctr" anchorCtr="0" compatLnSpc="1">
            <a:prstTxWarp prst="textNoShape">
              <a:avLst/>
            </a:prstTxWarp>
          </a:bodyPr>
          <a:lstStyle>
            <a:lvl1pPr>
              <a:defRPr sz="2400" b="1"/>
            </a:lvl1pPr>
          </a:lstStyle>
          <a:p>
            <a:pPr lvl="0"/>
            <a:r>
              <a:rPr lang="es-ES" smtClean="0"/>
              <a:t>Haga clic para modificar el estilo de título del patrón</a:t>
            </a:r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2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7" name="26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5" name="2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21213-69EE-47D8-A1FA-2BD446753325}" type="datetimeFigureOut">
              <a:rPr lang="es-ES" smtClean="0"/>
              <a:pPr/>
              <a:t>20/10/2015</a:t>
            </a:fld>
            <a:endParaRPr lang="es-ES"/>
          </a:p>
        </p:txBody>
      </p:sp>
      <p:sp>
        <p:nvSpPr>
          <p:cNvPr id="19" name="18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s-ES"/>
          </a:p>
        </p:txBody>
      </p:sp>
      <p:sp>
        <p:nvSpPr>
          <p:cNvPr id="16" name="1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CA527963-F77C-4350-ADE0-5170C8DBE707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  <p:transition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5 Marcador de texto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19" name="18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21213-69EE-47D8-A1FA-2BD446753325}" type="datetimeFigureOut">
              <a:rPr lang="es-ES" smtClean="0"/>
              <a:pPr/>
              <a:t>20/10/2015</a:t>
            </a:fld>
            <a:endParaRPr lang="es-ES"/>
          </a:p>
        </p:txBody>
      </p:sp>
      <p:sp>
        <p:nvSpPr>
          <p:cNvPr id="11" name="10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6" name="1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27963-F77C-4350-ADE0-5170C8DBE707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8" name="7 Título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masterClrMapping/>
  </p:clrMapOvr>
  <p:transition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19 Título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4" name="13 Marcador de contenido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3" name="12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1" name="20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21213-69EE-47D8-A1FA-2BD446753325}" type="datetimeFigureOut">
              <a:rPr lang="es-ES" smtClean="0"/>
              <a:pPr/>
              <a:t>20/10/2015</a:t>
            </a:fld>
            <a:endParaRPr lang="es-ES"/>
          </a:p>
        </p:txBody>
      </p:sp>
      <p:sp>
        <p:nvSpPr>
          <p:cNvPr id="10" name="9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1" name="30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27963-F77C-4350-ADE0-5170C8DBE707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  <p:transition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28 Título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25" name="24 Marcador de texto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8" name="27 Marcador de contenido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21213-69EE-47D8-A1FA-2BD446753325}" type="datetimeFigureOut">
              <a:rPr lang="es-ES" smtClean="0"/>
              <a:pPr/>
              <a:t>20/10/2015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CA527963-F77C-4350-ADE0-5170C8DBE707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11" name="10 Conector recto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29 Título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2" name="1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21213-69EE-47D8-A1FA-2BD446753325}" type="datetimeFigureOut">
              <a:rPr lang="es-ES" smtClean="0"/>
              <a:pPr/>
              <a:t>20/10/2015</a:t>
            </a:fld>
            <a:endParaRPr lang="es-ES"/>
          </a:p>
        </p:txBody>
      </p:sp>
      <p:sp>
        <p:nvSpPr>
          <p:cNvPr id="21" name="20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27963-F77C-4350-ADE0-5170C8DBE707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  <p:transition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21213-69EE-47D8-A1FA-2BD446753325}" type="datetimeFigureOut">
              <a:rPr lang="es-ES" smtClean="0"/>
              <a:pPr/>
              <a:t>20/10/2015</a:t>
            </a:fld>
            <a:endParaRPr lang="es-ES"/>
          </a:p>
        </p:txBody>
      </p:sp>
      <p:sp>
        <p:nvSpPr>
          <p:cNvPr id="24" name="2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27963-F77C-4350-ADE0-5170C8DBE707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  <p:transition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Conector recto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11 Título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6" name="25 Marcador de texto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14" name="13 Marcador de contenido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5" name="2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21213-69EE-47D8-A1FA-2BD446753325}" type="datetimeFigureOut">
              <a:rPr lang="es-ES" smtClean="0"/>
              <a:pPr/>
              <a:t>20/10/2015</a:t>
            </a:fld>
            <a:endParaRPr lang="es-ES"/>
          </a:p>
        </p:txBody>
      </p:sp>
      <p:sp>
        <p:nvSpPr>
          <p:cNvPr id="29" name="2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27963-F77C-4350-ADE0-5170C8DBE707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  <p:transition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12 Marcador de posición de imagen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21213-69EE-47D8-A1FA-2BD446753325}" type="datetimeFigureOut">
              <a:rPr lang="es-ES" smtClean="0"/>
              <a:pPr/>
              <a:t>20/10/2015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1" name="30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27963-F77C-4350-ADE0-5170C8DBE707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17" name="16 Título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6" name="25 Marcador de texto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</p:spTree>
  </p:cSld>
  <p:clrMapOvr>
    <a:masterClrMapping/>
  </p:clrMapOvr>
  <p:transition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7 Marcador de texto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1" name="10 Marcador de fecha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5621213-69EE-47D8-A1FA-2BD446753325}" type="datetimeFigureOut">
              <a:rPr lang="es-ES" smtClean="0"/>
              <a:pPr/>
              <a:t>20/10/2015</a:t>
            </a:fld>
            <a:endParaRPr lang="es-ES"/>
          </a:p>
        </p:txBody>
      </p:sp>
      <p:sp>
        <p:nvSpPr>
          <p:cNvPr id="28" name="27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CA527963-F77C-4350-ADE0-5170C8DBE707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10" name="9 Marcador de título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11 Conector recto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ransition>
    <p:wipe dir="d"/>
  </p:transition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11" Type="http://schemas.openxmlformats.org/officeDocument/2006/relationships/image" Target="../media/image4.png"/><Relationship Id="rId5" Type="http://schemas.openxmlformats.org/officeDocument/2006/relationships/image" Target="../media/image9.jpeg"/><Relationship Id="rId10" Type="http://schemas.openxmlformats.org/officeDocument/2006/relationships/image" Target="../media/image14.png"/><Relationship Id="rId4" Type="http://schemas.openxmlformats.org/officeDocument/2006/relationships/image" Target="../media/image8.jpeg"/><Relationship Id="rId9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539552" y="1196752"/>
            <a:ext cx="8458200" cy="2016224"/>
          </a:xfrm>
        </p:spPr>
        <p:txBody>
          <a:bodyPr>
            <a:normAutofit/>
          </a:bodyPr>
          <a:lstStyle/>
          <a:p>
            <a:pPr algn="ctr"/>
            <a:r>
              <a:rPr lang="es-ES" sz="3200" b="1" dirty="0" smtClean="0">
                <a:solidFill>
                  <a:srgbClr val="002060"/>
                </a:solidFill>
                <a:latin typeface="Comic Sans MS" pitchFamily="66" charset="0"/>
              </a:rPr>
              <a:t>Propuesta programa de información preventiva a la población</a:t>
            </a:r>
            <a:endParaRPr lang="es-ES" sz="3200" b="1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547664" y="3645024"/>
            <a:ext cx="6400800" cy="1752600"/>
          </a:xfrm>
        </p:spPr>
        <p:txBody>
          <a:bodyPr>
            <a:normAutofit fontScale="62500" lnSpcReduction="20000"/>
          </a:bodyPr>
          <a:lstStyle/>
          <a:p>
            <a:pPr algn="ctr"/>
            <a:r>
              <a:rPr lang="es-ES" b="1" dirty="0" smtClean="0">
                <a:solidFill>
                  <a:srgbClr val="990033"/>
                </a:solidFill>
                <a:latin typeface="Comic Sans MS" pitchFamily="66" charset="0"/>
              </a:rPr>
              <a:t>Elena Puertas López</a:t>
            </a:r>
          </a:p>
          <a:p>
            <a:pPr algn="ctr"/>
            <a:r>
              <a:rPr lang="es-ES" b="1" dirty="0" smtClean="0">
                <a:solidFill>
                  <a:srgbClr val="990033"/>
                </a:solidFill>
                <a:latin typeface="Comic Sans MS" pitchFamily="66" charset="0"/>
              </a:rPr>
              <a:t>D.G. Protección Civil y Emergencias</a:t>
            </a:r>
          </a:p>
          <a:p>
            <a:pPr algn="ctr"/>
            <a:endParaRPr lang="es-ES" b="1" dirty="0" smtClean="0">
              <a:solidFill>
                <a:srgbClr val="990033"/>
              </a:solidFill>
              <a:latin typeface="Comic Sans MS" pitchFamily="66" charset="0"/>
            </a:endParaRPr>
          </a:p>
          <a:p>
            <a:pPr algn="ctr"/>
            <a:r>
              <a:rPr lang="es-ES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Jornada Técnica  sobre Planes Municipales de Emergencia Nuclear para Autoridades Municipales</a:t>
            </a:r>
          </a:p>
          <a:p>
            <a:pPr algn="ctr"/>
            <a:r>
              <a:rPr lang="es-ES" b="1" dirty="0" smtClean="0">
                <a:solidFill>
                  <a:srgbClr val="990033"/>
                </a:solidFill>
                <a:latin typeface="Comic Sans MS" pitchFamily="66" charset="0"/>
              </a:rPr>
              <a:t> </a:t>
            </a:r>
          </a:p>
          <a:p>
            <a:pPr algn="ctr"/>
            <a:r>
              <a:rPr lang="es-ES" sz="1600" b="1" dirty="0" smtClean="0">
                <a:solidFill>
                  <a:srgbClr val="002060"/>
                </a:solidFill>
                <a:latin typeface="Comic Sans MS" pitchFamily="66" charset="0"/>
              </a:rPr>
              <a:t>19 de Octubre de 2015</a:t>
            </a:r>
          </a:p>
          <a:p>
            <a:pPr algn="ctr"/>
            <a:r>
              <a:rPr lang="es-ES" sz="1600" b="1" dirty="0" smtClean="0">
                <a:solidFill>
                  <a:srgbClr val="002060"/>
                </a:solidFill>
                <a:latin typeface="Comic Sans MS" pitchFamily="66" charset="0"/>
              </a:rPr>
              <a:t>ENPC</a:t>
            </a:r>
          </a:p>
          <a:p>
            <a:endParaRPr lang="es-ES" dirty="0">
              <a:solidFill>
                <a:srgbClr val="9E0000"/>
              </a:solidFill>
              <a:latin typeface="Comic Sans MS" pitchFamily="66" charset="0"/>
            </a:endParaRPr>
          </a:p>
        </p:txBody>
      </p:sp>
      <p:pic>
        <p:nvPicPr>
          <p:cNvPr id="4" name="Picture 17" descr="Imagen anagrama ma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800" y="5877272"/>
            <a:ext cx="3914775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5" descr="escud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01013" y="188913"/>
            <a:ext cx="477837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5" descr="escud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01013" y="188913"/>
            <a:ext cx="477837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0013" y="1"/>
            <a:ext cx="8864475" cy="67413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escud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67944" y="4365104"/>
            <a:ext cx="477837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17" descr="Imagen anagrama ma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67744" y="5805264"/>
            <a:ext cx="3914775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3 CuadroTexto"/>
          <p:cNvSpPr txBox="1"/>
          <p:nvPr/>
        </p:nvSpPr>
        <p:spPr>
          <a:xfrm>
            <a:off x="2555776" y="2132856"/>
            <a:ext cx="367240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Muchas gracias</a:t>
            </a:r>
          </a:p>
          <a:p>
            <a:pPr algn="ctr"/>
            <a:r>
              <a:rPr lang="es-ES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19 Octubre 2015</a:t>
            </a:r>
            <a:endParaRPr lang="es-ES" sz="2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dirty="0" smtClean="0">
                <a:solidFill>
                  <a:srgbClr val="990033"/>
                </a:solidFill>
                <a:latin typeface="Comic Sans MS" pitchFamily="66" charset="0"/>
              </a:rPr>
              <a:t>SUMARIO</a:t>
            </a:r>
            <a:endParaRPr lang="es-ES" dirty="0">
              <a:solidFill>
                <a:srgbClr val="990033"/>
              </a:solidFill>
              <a:latin typeface="Comic Sans MS" pitchFamily="66" charset="0"/>
            </a:endParaRPr>
          </a:p>
        </p:txBody>
      </p:sp>
      <p:sp>
        <p:nvSpPr>
          <p:cNvPr id="6" name="5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s-ES" sz="3600" dirty="0" smtClean="0">
                <a:solidFill>
                  <a:srgbClr val="002060"/>
                </a:solidFill>
                <a:latin typeface="Comic Sans MS" pitchFamily="66" charset="0"/>
              </a:rPr>
              <a:t>Objetivos del Programa de Información</a:t>
            </a:r>
          </a:p>
          <a:p>
            <a:r>
              <a:rPr lang="es-ES" sz="3600" dirty="0" smtClean="0">
                <a:solidFill>
                  <a:srgbClr val="002060"/>
                </a:solidFill>
                <a:latin typeface="Comic Sans MS" pitchFamily="66" charset="0"/>
              </a:rPr>
              <a:t>Propuesta metodológica</a:t>
            </a:r>
          </a:p>
          <a:p>
            <a:pPr lvl="1"/>
            <a:r>
              <a:rPr lang="es-ES" sz="3600" dirty="0" smtClean="0">
                <a:solidFill>
                  <a:srgbClr val="002060"/>
                </a:solidFill>
                <a:latin typeface="Comic Sans MS" pitchFamily="66" charset="0"/>
              </a:rPr>
              <a:t>Recursos Humanos/Participación Ciudadana</a:t>
            </a:r>
          </a:p>
          <a:p>
            <a:pPr lvl="1"/>
            <a:r>
              <a:rPr lang="es-ES" sz="3600" dirty="0" smtClean="0">
                <a:solidFill>
                  <a:srgbClr val="002060"/>
                </a:solidFill>
                <a:latin typeface="Comic Sans MS" pitchFamily="66" charset="0"/>
              </a:rPr>
              <a:t>Actividades propuestas</a:t>
            </a:r>
          </a:p>
          <a:p>
            <a:pPr lvl="1"/>
            <a:r>
              <a:rPr lang="es-ES" sz="3600" dirty="0" smtClean="0">
                <a:solidFill>
                  <a:srgbClr val="002060"/>
                </a:solidFill>
                <a:latin typeface="Comic Sans MS" pitchFamily="66" charset="0"/>
              </a:rPr>
              <a:t>Materiales Informativos</a:t>
            </a:r>
          </a:p>
          <a:p>
            <a:pPr lvl="1"/>
            <a:r>
              <a:rPr lang="es-ES" sz="3600" dirty="0" smtClean="0">
                <a:solidFill>
                  <a:srgbClr val="002060"/>
                </a:solidFill>
                <a:latin typeface="Comic Sans MS" pitchFamily="66" charset="0"/>
              </a:rPr>
              <a:t>WEB </a:t>
            </a:r>
            <a:r>
              <a:rPr lang="es-ES" sz="3600" i="1" dirty="0" smtClean="0">
                <a:solidFill>
                  <a:srgbClr val="002060"/>
                </a:solidFill>
                <a:latin typeface="Comic Sans MS" pitchFamily="66" charset="0"/>
              </a:rPr>
              <a:t>entornosnucleares.es</a:t>
            </a:r>
          </a:p>
          <a:p>
            <a:pPr>
              <a:buNone/>
            </a:pPr>
            <a:endParaRPr lang="es-ES" dirty="0"/>
          </a:p>
        </p:txBody>
      </p:sp>
      <p:pic>
        <p:nvPicPr>
          <p:cNvPr id="4" name="Picture 5" descr="escud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01013" y="188913"/>
            <a:ext cx="477837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ES" sz="2800" b="1" dirty="0" smtClean="0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Comic Sans MS" pitchFamily="66" charset="0"/>
              </a:rPr>
              <a:t>REFORZAR EL PAPEL ACTIVO DE LOS CIUDADANOS</a:t>
            </a:r>
            <a:endParaRPr lang="es-ES" sz="2800" b="1" dirty="0">
              <a:solidFill>
                <a:srgbClr val="9900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48000" endA="300" endPos="55000" dir="5400000" sy="-90000" algn="bl" rotWithShape="0"/>
              </a:effectLst>
              <a:latin typeface="Comic Sans MS" pitchFamily="66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ln>
            <a:noFill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>
            <a:normAutofit/>
          </a:bodyPr>
          <a:lstStyle/>
          <a:p>
            <a:pPr>
              <a:buNone/>
            </a:pPr>
            <a:r>
              <a:rPr lang="es-ES" sz="2400" b="1" dirty="0" smtClean="0">
                <a:solidFill>
                  <a:srgbClr val="002060"/>
                </a:solidFill>
                <a:latin typeface="Comic Sans MS" pitchFamily="66" charset="0"/>
              </a:rPr>
              <a:t>Acciones específicas de Información y Sensibilización </a:t>
            </a:r>
            <a:endParaRPr lang="es-ES" sz="2400" b="1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5" name="4 Rectángulo redondeado"/>
          <p:cNvSpPr/>
          <p:nvPr/>
        </p:nvSpPr>
        <p:spPr>
          <a:xfrm>
            <a:off x="2051720" y="4797152"/>
            <a:ext cx="4357718" cy="1214446"/>
          </a:xfrm>
          <a:prstGeom prst="roundRect">
            <a:avLst/>
          </a:prstGeom>
          <a:solidFill>
            <a:srgbClr val="990033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La funcionalidad de las medidas preventivas y de protección a la población que se adoptan en  caso de Emergencia Nuclear</a:t>
            </a:r>
            <a:endParaRPr lang="es-E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cxnSp>
        <p:nvCxnSpPr>
          <p:cNvPr id="7" name="6 Conector recto de flecha"/>
          <p:cNvCxnSpPr/>
          <p:nvPr/>
        </p:nvCxnSpPr>
        <p:spPr>
          <a:xfrm>
            <a:off x="4211960" y="2276872"/>
            <a:ext cx="0" cy="432048"/>
          </a:xfrm>
          <a:prstGeom prst="straightConnector1">
            <a:avLst/>
          </a:prstGeom>
          <a:ln>
            <a:solidFill>
              <a:srgbClr val="990033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9 Rectángulo redondeado"/>
          <p:cNvSpPr/>
          <p:nvPr/>
        </p:nvSpPr>
        <p:spPr>
          <a:xfrm>
            <a:off x="2051720" y="2996952"/>
            <a:ext cx="4392488" cy="914400"/>
          </a:xfrm>
          <a:prstGeom prst="roundRect">
            <a:avLst/>
          </a:prstGeom>
          <a:solidFill>
            <a:srgbClr val="990033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 smtClean="0">
                <a:latin typeface="Comic Sans MS" pitchFamily="66" charset="0"/>
              </a:rPr>
              <a:t>Reforzar el conocimiento y entrenamiento de los ciudadanos </a:t>
            </a:r>
            <a:endParaRPr lang="es-ES" b="1" dirty="0">
              <a:latin typeface="Comic Sans MS" pitchFamily="66" charset="0"/>
            </a:endParaRPr>
          </a:p>
        </p:txBody>
      </p:sp>
      <p:cxnSp>
        <p:nvCxnSpPr>
          <p:cNvPr id="9" name="8 Conector recto de flecha"/>
          <p:cNvCxnSpPr/>
          <p:nvPr/>
        </p:nvCxnSpPr>
        <p:spPr>
          <a:xfrm>
            <a:off x="4211960" y="4077072"/>
            <a:ext cx="0" cy="432048"/>
          </a:xfrm>
          <a:prstGeom prst="straightConnector1">
            <a:avLst/>
          </a:prstGeom>
          <a:ln>
            <a:solidFill>
              <a:srgbClr val="990033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5" descr="escud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00392" y="5517232"/>
            <a:ext cx="477837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s-ES" sz="2400" b="1" dirty="0" smtClean="0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Comic Sans MS" pitchFamily="66" charset="0"/>
              </a:rPr>
              <a:t>OBJETIVOS del Programa</a:t>
            </a:r>
            <a:br>
              <a:rPr lang="es-ES" sz="2400" b="1" dirty="0" smtClean="0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Comic Sans MS" pitchFamily="66" charset="0"/>
              </a:rPr>
            </a:br>
            <a:endParaRPr lang="es-ES" sz="2400" b="1" dirty="0">
              <a:solidFill>
                <a:srgbClr val="9900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48000" endA="300" endPos="55000" dir="5400000" sy="-90000" algn="bl" rotWithShape="0"/>
              </a:effectLst>
              <a:latin typeface="Comic Sans MS" pitchFamily="66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536" y="1700808"/>
            <a:ext cx="8229600" cy="4525963"/>
          </a:xfrm>
        </p:spPr>
        <p:txBody>
          <a:bodyPr>
            <a:normAutofit fontScale="85000"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s-ES" sz="2800" dirty="0" smtClean="0">
                <a:solidFill>
                  <a:srgbClr val="002060"/>
                </a:solidFill>
                <a:latin typeface="Comic Sans MS" pitchFamily="66" charset="0"/>
              </a:rPr>
              <a:t>Facilitar el acercamiento de la población al funcionamiento de los planes de emergencia </a:t>
            </a:r>
          </a:p>
          <a:p>
            <a:pPr marL="514350" indent="-514350">
              <a:buFont typeface="+mj-lt"/>
              <a:buAutoNum type="arabicPeriod"/>
            </a:pPr>
            <a:r>
              <a:rPr lang="es-ES" sz="2800" dirty="0" smtClean="0">
                <a:solidFill>
                  <a:srgbClr val="002060"/>
                </a:solidFill>
                <a:latin typeface="Comic Sans MS" pitchFamily="66" charset="0"/>
              </a:rPr>
              <a:t>Concienciar a la población sobre el papel activo en planes de emergencia. </a:t>
            </a:r>
          </a:p>
          <a:p>
            <a:pPr marL="514350" indent="-514350">
              <a:buFont typeface="+mj-lt"/>
              <a:buAutoNum type="arabicPeriod"/>
            </a:pPr>
            <a:r>
              <a:rPr lang="es-ES" sz="2800" dirty="0" smtClean="0">
                <a:solidFill>
                  <a:srgbClr val="002060"/>
                </a:solidFill>
                <a:latin typeface="Comic Sans MS" pitchFamily="66" charset="0"/>
              </a:rPr>
              <a:t>Fomentar el aprendizaje e interiorización de las medidas de prevención y protección previstas en los planes</a:t>
            </a:r>
          </a:p>
          <a:p>
            <a:pPr marL="514350" indent="-514350">
              <a:buFont typeface="+mj-lt"/>
              <a:buAutoNum type="arabicPeriod"/>
            </a:pPr>
            <a:r>
              <a:rPr lang="es-ES" sz="2800" dirty="0" smtClean="0">
                <a:solidFill>
                  <a:srgbClr val="002060"/>
                </a:solidFill>
                <a:latin typeface="Comic Sans MS" pitchFamily="66" charset="0"/>
              </a:rPr>
              <a:t>Posibilitar el entrenamiento específico de la población a través de la participación activa en simulacros</a:t>
            </a:r>
          </a:p>
          <a:p>
            <a:pPr marL="514350" indent="-514350">
              <a:buFont typeface="+mj-lt"/>
              <a:buAutoNum type="arabicPeriod"/>
            </a:pPr>
            <a:r>
              <a:rPr lang="es-ES" sz="2800" dirty="0" smtClean="0">
                <a:solidFill>
                  <a:srgbClr val="002060"/>
                </a:solidFill>
                <a:latin typeface="Comic Sans MS" pitchFamily="66" charset="0"/>
              </a:rPr>
              <a:t>Implicar a la comunidad escolar para entrenamiento preventivo dentro de sus planes de autoprotección</a:t>
            </a:r>
          </a:p>
        </p:txBody>
      </p:sp>
      <p:pic>
        <p:nvPicPr>
          <p:cNvPr id="4" name="Picture 5" descr="escud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01013" y="188913"/>
            <a:ext cx="477837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ES" dirty="0" smtClean="0">
                <a:solidFill>
                  <a:srgbClr val="990033"/>
                </a:solidFill>
                <a:latin typeface="Comic Sans MS" pitchFamily="66" charset="0"/>
              </a:rPr>
              <a:t>Metodología para la implantación con población </a:t>
            </a:r>
            <a:endParaRPr lang="es-ES" dirty="0">
              <a:solidFill>
                <a:srgbClr val="990033"/>
              </a:solidFill>
              <a:latin typeface="Comic Sans MS" pitchFamily="66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s-ES" dirty="0" smtClean="0">
                <a:solidFill>
                  <a:srgbClr val="002060"/>
                </a:solidFill>
                <a:latin typeface="Comic Sans MS" pitchFamily="66" charset="0"/>
              </a:rPr>
              <a:t>	Implicación Alcaldes/A. Participación C.  </a:t>
            </a:r>
            <a:endParaRPr lang="es-ES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4" name="3 Rectángulo redondeado"/>
          <p:cNvSpPr/>
          <p:nvPr/>
        </p:nvSpPr>
        <p:spPr>
          <a:xfrm>
            <a:off x="1475656" y="3933056"/>
            <a:ext cx="5786478" cy="882974"/>
          </a:xfrm>
          <a:prstGeom prst="roundRect">
            <a:avLst/>
          </a:prstGeom>
          <a:solidFill>
            <a:srgbClr val="990033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>
                <a:latin typeface="Comic Sans MS" pitchFamily="66" charset="0"/>
              </a:rPr>
              <a:t>Comisiones de Agentes Locales de Información a la población</a:t>
            </a:r>
            <a:endParaRPr lang="es-ES" dirty="0">
              <a:latin typeface="Comic Sans MS" pitchFamily="66" charset="0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2627784" y="2636912"/>
            <a:ext cx="364333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200" dirty="0" smtClean="0">
                <a:solidFill>
                  <a:srgbClr val="002060"/>
                </a:solidFill>
                <a:latin typeface="Comic Sans MS" pitchFamily="66" charset="0"/>
              </a:rPr>
              <a:t>Mediadores Sociales</a:t>
            </a:r>
            <a:endParaRPr lang="es-ES" sz="3200" dirty="0">
              <a:solidFill>
                <a:srgbClr val="002060"/>
              </a:solidFill>
              <a:latin typeface="Comic Sans MS" pitchFamily="66" charset="0"/>
            </a:endParaRPr>
          </a:p>
        </p:txBody>
      </p:sp>
      <p:cxnSp>
        <p:nvCxnSpPr>
          <p:cNvPr id="9" name="8 Conector recto de flecha"/>
          <p:cNvCxnSpPr/>
          <p:nvPr/>
        </p:nvCxnSpPr>
        <p:spPr>
          <a:xfrm flipH="1">
            <a:off x="4427984" y="5229200"/>
            <a:ext cx="1588" cy="720080"/>
          </a:xfrm>
          <a:prstGeom prst="straightConnector1">
            <a:avLst/>
          </a:prstGeom>
          <a:ln>
            <a:solidFill>
              <a:srgbClr val="990033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9 CuadroTexto"/>
          <p:cNvSpPr txBox="1"/>
          <p:nvPr/>
        </p:nvSpPr>
        <p:spPr>
          <a:xfrm>
            <a:off x="2123728" y="6093296"/>
            <a:ext cx="48965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200" dirty="0" smtClean="0">
                <a:solidFill>
                  <a:srgbClr val="002060"/>
                </a:solidFill>
                <a:latin typeface="Comic Sans MS" pitchFamily="66" charset="0"/>
              </a:rPr>
              <a:t>Colectivos diana</a:t>
            </a:r>
            <a:endParaRPr lang="es-ES" sz="3200" dirty="0">
              <a:solidFill>
                <a:srgbClr val="002060"/>
              </a:solidFill>
              <a:latin typeface="Comic Sans MS" pitchFamily="66" charset="0"/>
            </a:endParaRPr>
          </a:p>
        </p:txBody>
      </p:sp>
      <p:cxnSp>
        <p:nvCxnSpPr>
          <p:cNvPr id="11" name="10 Conector recto de flecha"/>
          <p:cNvCxnSpPr/>
          <p:nvPr/>
        </p:nvCxnSpPr>
        <p:spPr>
          <a:xfrm rot="5400000">
            <a:off x="4071018" y="2345806"/>
            <a:ext cx="571504" cy="1588"/>
          </a:xfrm>
          <a:prstGeom prst="straightConnector1">
            <a:avLst/>
          </a:prstGeom>
          <a:ln>
            <a:solidFill>
              <a:srgbClr val="990033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5" descr="escud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16416" y="5661248"/>
            <a:ext cx="477837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Elipse"/>
          <p:cNvSpPr/>
          <p:nvPr/>
        </p:nvSpPr>
        <p:spPr>
          <a:xfrm>
            <a:off x="2123728" y="2924944"/>
            <a:ext cx="4786346" cy="1285884"/>
          </a:xfrm>
          <a:prstGeom prst="ellipse">
            <a:avLst/>
          </a:prstGeom>
          <a:solidFill>
            <a:srgbClr val="990033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Colectivos Diana</a:t>
            </a:r>
            <a:endParaRPr lang="es-ES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2 Elipse"/>
          <p:cNvSpPr/>
          <p:nvPr/>
        </p:nvSpPr>
        <p:spPr>
          <a:xfrm>
            <a:off x="0" y="5517232"/>
            <a:ext cx="2952328" cy="914400"/>
          </a:xfrm>
          <a:prstGeom prst="ellipse">
            <a:avLst/>
          </a:prstGeom>
          <a:noFill/>
          <a:ln>
            <a:solidFill>
              <a:srgbClr val="9900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Población escolar</a:t>
            </a:r>
            <a:endParaRPr lang="es-ES" sz="2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4" name="3 Elipse"/>
          <p:cNvSpPr/>
          <p:nvPr/>
        </p:nvSpPr>
        <p:spPr>
          <a:xfrm>
            <a:off x="0" y="332656"/>
            <a:ext cx="2952328" cy="914400"/>
          </a:xfrm>
          <a:prstGeom prst="ellipse">
            <a:avLst/>
          </a:prstGeom>
          <a:solidFill>
            <a:srgbClr val="002060"/>
          </a:solidFill>
          <a:ln>
            <a:solidFill>
              <a:srgbClr val="9900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000" b="1" dirty="0" smtClean="0">
                <a:solidFill>
                  <a:schemeClr val="bg1"/>
                </a:solidFill>
                <a:latin typeface="Comic Sans MS" pitchFamily="66" charset="0"/>
              </a:rPr>
              <a:t>Asociaciones </a:t>
            </a:r>
          </a:p>
          <a:p>
            <a:pPr algn="ctr"/>
            <a:r>
              <a:rPr lang="es-ES" sz="2000" b="1" dirty="0" smtClean="0">
                <a:solidFill>
                  <a:schemeClr val="bg1"/>
                </a:solidFill>
                <a:latin typeface="Comic Sans MS" pitchFamily="66" charset="0"/>
              </a:rPr>
              <a:t>Deportivas</a:t>
            </a:r>
            <a:endParaRPr lang="es-ES" sz="2000" b="1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6" name="5 Elipse"/>
          <p:cNvSpPr/>
          <p:nvPr/>
        </p:nvSpPr>
        <p:spPr>
          <a:xfrm>
            <a:off x="3275856" y="188640"/>
            <a:ext cx="2952328" cy="914400"/>
          </a:xfrm>
          <a:prstGeom prst="ellipse">
            <a:avLst/>
          </a:prstGeom>
          <a:solidFill>
            <a:srgbClr val="002060"/>
          </a:solidFill>
          <a:ln>
            <a:solidFill>
              <a:srgbClr val="9900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000" b="1" dirty="0" smtClean="0">
                <a:latin typeface="Comic Sans MS" pitchFamily="66" charset="0"/>
              </a:rPr>
              <a:t>Asociaciones musicales</a:t>
            </a:r>
            <a:endParaRPr lang="es-ES" sz="2000" b="1" dirty="0">
              <a:latin typeface="Comic Sans MS" pitchFamily="66" charset="0"/>
            </a:endParaRPr>
          </a:p>
        </p:txBody>
      </p:sp>
      <p:sp>
        <p:nvSpPr>
          <p:cNvPr id="7" name="6 Elipse"/>
          <p:cNvSpPr/>
          <p:nvPr/>
        </p:nvSpPr>
        <p:spPr>
          <a:xfrm>
            <a:off x="6191672" y="5214950"/>
            <a:ext cx="2952328" cy="914400"/>
          </a:xfrm>
          <a:prstGeom prst="ellipse">
            <a:avLst/>
          </a:prstGeom>
          <a:noFill/>
          <a:ln>
            <a:solidFill>
              <a:srgbClr val="9900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AMPA</a:t>
            </a:r>
            <a:endParaRPr lang="es-ES" sz="2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8" name="7 Elipse"/>
          <p:cNvSpPr/>
          <p:nvPr/>
        </p:nvSpPr>
        <p:spPr>
          <a:xfrm>
            <a:off x="3071802" y="1571612"/>
            <a:ext cx="2952328" cy="914400"/>
          </a:xfrm>
          <a:prstGeom prst="ellipse">
            <a:avLst/>
          </a:prstGeom>
          <a:solidFill>
            <a:srgbClr val="002060"/>
          </a:solidFill>
          <a:ln>
            <a:solidFill>
              <a:srgbClr val="9900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000" b="1" dirty="0" smtClean="0">
                <a:latin typeface="Comic Sans MS" pitchFamily="66" charset="0"/>
              </a:rPr>
              <a:t>Asociación de tercera edad</a:t>
            </a:r>
            <a:endParaRPr lang="es-ES" sz="2000" b="1" dirty="0">
              <a:latin typeface="Comic Sans MS" pitchFamily="66" charset="0"/>
            </a:endParaRPr>
          </a:p>
        </p:txBody>
      </p:sp>
      <p:sp>
        <p:nvSpPr>
          <p:cNvPr id="9" name="8 Elipse"/>
          <p:cNvSpPr/>
          <p:nvPr/>
        </p:nvSpPr>
        <p:spPr>
          <a:xfrm>
            <a:off x="6191672" y="3929066"/>
            <a:ext cx="2952328" cy="914400"/>
          </a:xfrm>
          <a:prstGeom prst="ellipse">
            <a:avLst/>
          </a:prstGeom>
          <a:solidFill>
            <a:srgbClr val="002060"/>
          </a:solidFill>
          <a:ln>
            <a:solidFill>
              <a:srgbClr val="9900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000" b="1" dirty="0" smtClean="0">
                <a:latin typeface="Comic Sans MS" pitchFamily="66" charset="0"/>
              </a:rPr>
              <a:t>Inmigrantes</a:t>
            </a:r>
            <a:endParaRPr lang="es-ES" sz="2000" b="1" dirty="0">
              <a:latin typeface="Comic Sans MS" pitchFamily="66" charset="0"/>
            </a:endParaRPr>
          </a:p>
        </p:txBody>
      </p:sp>
      <p:sp>
        <p:nvSpPr>
          <p:cNvPr id="10" name="9 Elipse"/>
          <p:cNvSpPr/>
          <p:nvPr/>
        </p:nvSpPr>
        <p:spPr>
          <a:xfrm>
            <a:off x="6012160" y="836712"/>
            <a:ext cx="2952328" cy="914400"/>
          </a:xfrm>
          <a:prstGeom prst="ellipse">
            <a:avLst/>
          </a:prstGeom>
          <a:solidFill>
            <a:srgbClr val="002060"/>
          </a:solidFill>
          <a:ln>
            <a:solidFill>
              <a:srgbClr val="9900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000" b="1" dirty="0" smtClean="0">
                <a:latin typeface="Comic Sans MS" pitchFamily="66" charset="0"/>
              </a:rPr>
              <a:t>Asociación de Mujeres</a:t>
            </a:r>
            <a:endParaRPr lang="es-ES" sz="2000" b="1" dirty="0">
              <a:latin typeface="Comic Sans MS" pitchFamily="66" charset="0"/>
            </a:endParaRPr>
          </a:p>
        </p:txBody>
      </p:sp>
      <p:sp>
        <p:nvSpPr>
          <p:cNvPr id="11" name="10 Elipse"/>
          <p:cNvSpPr/>
          <p:nvPr/>
        </p:nvSpPr>
        <p:spPr>
          <a:xfrm>
            <a:off x="0" y="3933056"/>
            <a:ext cx="2952328" cy="914400"/>
          </a:xfrm>
          <a:prstGeom prst="ellipse">
            <a:avLst/>
          </a:prstGeom>
          <a:solidFill>
            <a:srgbClr val="002060"/>
          </a:solidFill>
          <a:ln>
            <a:solidFill>
              <a:srgbClr val="9900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000" b="1" dirty="0" smtClean="0">
                <a:latin typeface="Comic Sans MS" pitchFamily="66" charset="0"/>
              </a:rPr>
              <a:t>Medios de Comunicación local</a:t>
            </a:r>
            <a:endParaRPr lang="es-ES" sz="2000" b="1" dirty="0">
              <a:latin typeface="Comic Sans MS" pitchFamily="66" charset="0"/>
            </a:endParaRPr>
          </a:p>
        </p:txBody>
      </p:sp>
      <p:sp>
        <p:nvSpPr>
          <p:cNvPr id="12" name="11 Elipse"/>
          <p:cNvSpPr/>
          <p:nvPr/>
        </p:nvSpPr>
        <p:spPr>
          <a:xfrm>
            <a:off x="0" y="1916832"/>
            <a:ext cx="2952328" cy="914400"/>
          </a:xfrm>
          <a:prstGeom prst="ellipse">
            <a:avLst/>
          </a:prstGeom>
          <a:solidFill>
            <a:srgbClr val="002060"/>
          </a:solidFill>
          <a:ln>
            <a:solidFill>
              <a:srgbClr val="9900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000" b="1" dirty="0" smtClean="0">
                <a:latin typeface="Comic Sans MS" pitchFamily="66" charset="0"/>
              </a:rPr>
              <a:t>Asociaciones de cazadores y pescadores</a:t>
            </a:r>
            <a:endParaRPr lang="es-ES" sz="2000" b="1" dirty="0">
              <a:latin typeface="Comic Sans MS" pitchFamily="66" charset="0"/>
            </a:endParaRPr>
          </a:p>
        </p:txBody>
      </p:sp>
      <p:sp>
        <p:nvSpPr>
          <p:cNvPr id="13" name="12 Elipse"/>
          <p:cNvSpPr/>
          <p:nvPr/>
        </p:nvSpPr>
        <p:spPr>
          <a:xfrm>
            <a:off x="3059832" y="4437112"/>
            <a:ext cx="2952328" cy="914400"/>
          </a:xfrm>
          <a:prstGeom prst="ellipse">
            <a:avLst/>
          </a:prstGeom>
          <a:solidFill>
            <a:srgbClr val="002060"/>
          </a:solidFill>
          <a:ln>
            <a:solidFill>
              <a:srgbClr val="9900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000" b="1" dirty="0" smtClean="0">
                <a:latin typeface="Comic Sans MS" pitchFamily="66" charset="0"/>
              </a:rPr>
              <a:t>Asociación de disminuidos psíquicos</a:t>
            </a:r>
            <a:endParaRPr lang="es-ES" sz="2000" b="1" dirty="0">
              <a:latin typeface="Comic Sans MS" pitchFamily="66" charset="0"/>
            </a:endParaRPr>
          </a:p>
        </p:txBody>
      </p:sp>
      <p:sp>
        <p:nvSpPr>
          <p:cNvPr id="14" name="13 Elipse"/>
          <p:cNvSpPr/>
          <p:nvPr/>
        </p:nvSpPr>
        <p:spPr>
          <a:xfrm>
            <a:off x="6012160" y="2204864"/>
            <a:ext cx="2952328" cy="914400"/>
          </a:xfrm>
          <a:prstGeom prst="ellipse">
            <a:avLst/>
          </a:prstGeom>
          <a:solidFill>
            <a:srgbClr val="002060"/>
          </a:solidFill>
          <a:ln>
            <a:solidFill>
              <a:srgbClr val="9900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000" b="1" dirty="0" smtClean="0">
                <a:latin typeface="Comic Sans MS" pitchFamily="66" charset="0"/>
              </a:rPr>
              <a:t>Asociación de jóvenes</a:t>
            </a:r>
            <a:endParaRPr lang="es-ES" sz="2000" b="1" dirty="0">
              <a:latin typeface="Comic Sans MS" pitchFamily="66" charset="0"/>
            </a:endParaRPr>
          </a:p>
        </p:txBody>
      </p:sp>
      <p:sp>
        <p:nvSpPr>
          <p:cNvPr id="15" name="14 Elipse"/>
          <p:cNvSpPr/>
          <p:nvPr/>
        </p:nvSpPr>
        <p:spPr>
          <a:xfrm>
            <a:off x="3203848" y="5733256"/>
            <a:ext cx="2952328" cy="914400"/>
          </a:xfrm>
          <a:prstGeom prst="ellipse">
            <a:avLst/>
          </a:prstGeom>
          <a:noFill/>
          <a:ln>
            <a:solidFill>
              <a:srgbClr val="9900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Personal docente y no docente</a:t>
            </a:r>
            <a:endParaRPr lang="es-ES" sz="2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3" grpId="0" animBg="1"/>
      <p:bldP spid="4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792088"/>
          </a:xfrm>
        </p:spPr>
        <p:txBody>
          <a:bodyPr>
            <a:normAutofit fontScale="90000"/>
          </a:bodyPr>
          <a:lstStyle/>
          <a:p>
            <a:pPr algn="ctr"/>
            <a:r>
              <a:rPr lang="es-ES" sz="2400" u="sng" dirty="0" smtClean="0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OBJETIVOS INFORMATIVOS</a:t>
            </a:r>
            <a:br>
              <a:rPr lang="es-ES" sz="2400" u="sng" dirty="0" smtClean="0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</a:br>
            <a:r>
              <a:rPr lang="es-ES" sz="2400" dirty="0" smtClean="0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</a:t>
            </a:r>
            <a:r>
              <a:rPr lang="es-ES" sz="2400" cap="none" dirty="0" smtClean="0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ara</a:t>
            </a:r>
            <a:r>
              <a:rPr lang="es-ES" sz="2400" dirty="0" smtClean="0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s-ES" sz="2400" cap="none" dirty="0" smtClean="0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reforzar el papel de los ciudadanos como sujetos activos de los planes</a:t>
            </a:r>
            <a:r>
              <a:rPr lang="es-ES" u="sng" dirty="0" smtClean="0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/>
            </a:r>
            <a:br>
              <a:rPr lang="es-ES" u="sng" dirty="0" smtClean="0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</a:br>
            <a:r>
              <a:rPr lang="es-ES" sz="27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/>
            </a:r>
            <a:br>
              <a:rPr lang="es-ES" sz="27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</a:br>
            <a:endParaRPr lang="es-ES" sz="27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83568" y="1628800"/>
            <a:ext cx="8229600" cy="4525963"/>
          </a:xfrm>
        </p:spPr>
        <p:txBody>
          <a:bodyPr>
            <a:normAutofit/>
          </a:bodyPr>
          <a:lstStyle/>
          <a:p>
            <a:r>
              <a:rPr lang="es-ES" dirty="0" smtClean="0">
                <a:solidFill>
                  <a:srgbClr val="002060"/>
                </a:solidFill>
                <a:latin typeface="Comic Sans MS" pitchFamily="66" charset="0"/>
              </a:rPr>
              <a:t>Conocimiento o recordatorio de Planes de Emergencia y medidas de prevención y protección previstas en ellos</a:t>
            </a:r>
          </a:p>
          <a:p>
            <a:pPr lvl="2"/>
            <a:r>
              <a:rPr lang="es-ES" dirty="0" smtClean="0">
                <a:solidFill>
                  <a:srgbClr val="002060"/>
                </a:solidFill>
                <a:latin typeface="Comic Sans MS" pitchFamily="66" charset="0"/>
              </a:rPr>
              <a:t>Confinamiento</a:t>
            </a:r>
          </a:p>
          <a:p>
            <a:pPr lvl="2"/>
            <a:r>
              <a:rPr lang="es-ES" dirty="0" smtClean="0">
                <a:solidFill>
                  <a:srgbClr val="002060"/>
                </a:solidFill>
                <a:latin typeface="Comic Sans MS" pitchFamily="66" charset="0"/>
              </a:rPr>
              <a:t>Profilaxis radiológica</a:t>
            </a:r>
          </a:p>
          <a:p>
            <a:pPr lvl="2"/>
            <a:r>
              <a:rPr lang="es-ES" dirty="0" smtClean="0">
                <a:solidFill>
                  <a:srgbClr val="002060"/>
                </a:solidFill>
                <a:latin typeface="Comic Sans MS" pitchFamily="66" charset="0"/>
              </a:rPr>
              <a:t>Evacuación </a:t>
            </a:r>
          </a:p>
          <a:p>
            <a:pPr lvl="2"/>
            <a:r>
              <a:rPr lang="es-ES" dirty="0" smtClean="0">
                <a:solidFill>
                  <a:srgbClr val="002060"/>
                </a:solidFill>
                <a:latin typeface="Comic Sans MS" pitchFamily="66" charset="0"/>
              </a:rPr>
              <a:t>Otras medidas de autoprotección</a:t>
            </a:r>
          </a:p>
          <a:p>
            <a:r>
              <a:rPr lang="es-ES" dirty="0" smtClean="0">
                <a:solidFill>
                  <a:srgbClr val="002060"/>
                </a:solidFill>
                <a:latin typeface="Comic Sans MS" pitchFamily="66" charset="0"/>
              </a:rPr>
              <a:t>Conocimiento de la realización del simulacro </a:t>
            </a:r>
          </a:p>
          <a:p>
            <a:pPr lvl="2"/>
            <a:endParaRPr lang="es-ES" dirty="0" smtClean="0">
              <a:solidFill>
                <a:srgbClr val="002060"/>
              </a:solidFill>
              <a:latin typeface="Comic Sans MS" pitchFamily="66" charset="0"/>
            </a:endParaRPr>
          </a:p>
        </p:txBody>
      </p:sp>
      <p:pic>
        <p:nvPicPr>
          <p:cNvPr id="4" name="Picture 5" descr="escud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460432" y="980728"/>
            <a:ext cx="477837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over dir="l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s-ES" b="1" dirty="0" smtClean="0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ACTIVIDADES propuestas</a:t>
            </a:r>
            <a:br>
              <a:rPr lang="es-ES" b="1" dirty="0" smtClean="0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</a:br>
            <a:endParaRPr lang="es-ES" sz="36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916832"/>
            <a:ext cx="8686800" cy="4525963"/>
          </a:xfrm>
        </p:spPr>
        <p:txBody>
          <a:bodyPr>
            <a:normAutofit/>
          </a:bodyPr>
          <a:lstStyle/>
          <a:p>
            <a:pPr algn="ctr"/>
            <a:endParaRPr lang="es-ES" sz="2600" dirty="0" smtClean="0">
              <a:solidFill>
                <a:srgbClr val="002060"/>
              </a:solidFill>
              <a:latin typeface="Comic Sans MS" pitchFamily="66" charset="0"/>
            </a:endParaRPr>
          </a:p>
          <a:p>
            <a:r>
              <a:rPr lang="es-ES" sz="2600" dirty="0" smtClean="0">
                <a:solidFill>
                  <a:srgbClr val="002060"/>
                </a:solidFill>
                <a:latin typeface="Comic Sans MS" pitchFamily="66" charset="0"/>
              </a:rPr>
              <a:t>Programación y puesta en marcha de sesiones informativas por segmentos </a:t>
            </a:r>
            <a:r>
              <a:rPr lang="es-ES" sz="2600" smtClean="0">
                <a:solidFill>
                  <a:srgbClr val="002060"/>
                </a:solidFill>
                <a:latin typeface="Comic Sans MS" pitchFamily="66" charset="0"/>
              </a:rPr>
              <a:t>de población</a:t>
            </a:r>
          </a:p>
          <a:p>
            <a:pPr>
              <a:buNone/>
            </a:pPr>
            <a:endParaRPr lang="es-ES" sz="2600" dirty="0" smtClean="0">
              <a:solidFill>
                <a:srgbClr val="002060"/>
              </a:solidFill>
              <a:latin typeface="Comic Sans MS" pitchFamily="66" charset="0"/>
            </a:endParaRPr>
          </a:p>
          <a:p>
            <a:r>
              <a:rPr lang="es-ES" sz="2600" dirty="0" smtClean="0">
                <a:solidFill>
                  <a:srgbClr val="002060"/>
                </a:solidFill>
                <a:latin typeface="Comic Sans MS" pitchFamily="66" charset="0"/>
              </a:rPr>
              <a:t>Actividad Centro educativo/Sector sanitario</a:t>
            </a:r>
          </a:p>
          <a:p>
            <a:pPr>
              <a:buNone/>
            </a:pPr>
            <a:endParaRPr lang="es-ES" sz="2600" dirty="0" smtClean="0">
              <a:solidFill>
                <a:srgbClr val="002060"/>
              </a:solidFill>
              <a:latin typeface="Comic Sans MS" pitchFamily="66" charset="0"/>
            </a:endParaRPr>
          </a:p>
          <a:p>
            <a:r>
              <a:rPr lang="es-ES" sz="2600" dirty="0" smtClean="0">
                <a:solidFill>
                  <a:srgbClr val="002060"/>
                </a:solidFill>
                <a:latin typeface="Comic Sans MS" pitchFamily="66" charset="0"/>
              </a:rPr>
              <a:t>Divulgación de materiales informativos</a:t>
            </a:r>
          </a:p>
          <a:p>
            <a:pPr>
              <a:buNone/>
            </a:pPr>
            <a:endParaRPr lang="es-ES" sz="2600" dirty="0" smtClean="0">
              <a:solidFill>
                <a:srgbClr val="002060"/>
              </a:solidFill>
              <a:latin typeface="Comic Sans MS" pitchFamily="66" charset="0"/>
            </a:endParaRPr>
          </a:p>
          <a:p>
            <a:r>
              <a:rPr lang="es-ES" sz="2600" dirty="0" smtClean="0">
                <a:solidFill>
                  <a:srgbClr val="002060"/>
                </a:solidFill>
                <a:latin typeface="Comic Sans MS" pitchFamily="66" charset="0"/>
              </a:rPr>
              <a:t>Puesta en marcha WEB </a:t>
            </a:r>
            <a:r>
              <a:rPr lang="es-ES" sz="2600" i="1" dirty="0" smtClean="0">
                <a:solidFill>
                  <a:srgbClr val="002060"/>
                </a:solidFill>
                <a:latin typeface="Comic Sans MS" pitchFamily="66" charset="0"/>
              </a:rPr>
              <a:t>entornosnucleares.es</a:t>
            </a:r>
          </a:p>
          <a:p>
            <a:pPr>
              <a:buNone/>
            </a:pPr>
            <a:endParaRPr lang="es-ES" sz="2600" dirty="0" smtClean="0">
              <a:solidFill>
                <a:srgbClr val="002060"/>
              </a:solidFill>
              <a:latin typeface="Comic Sans MS" pitchFamily="66" charset="0"/>
            </a:endParaRPr>
          </a:p>
          <a:p>
            <a:pPr algn="ctr">
              <a:buNone/>
            </a:pPr>
            <a:endParaRPr lang="es-ES" dirty="0" smtClean="0">
              <a:solidFill>
                <a:srgbClr val="002060"/>
              </a:solidFill>
              <a:latin typeface="Comic Sans MS" pitchFamily="66" charset="0"/>
            </a:endParaRPr>
          </a:p>
          <a:p>
            <a:pPr algn="ctr"/>
            <a:endParaRPr lang="es-ES" dirty="0"/>
          </a:p>
        </p:txBody>
      </p:sp>
      <p:pic>
        <p:nvPicPr>
          <p:cNvPr id="8" name="Picture 2" descr="C:\Documents and Settings\epuertas\Mis documentos\CURIEX 2013\fotos\7 y 8 de Octubre 2 DSCN612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64288" y="1196752"/>
            <a:ext cx="1878262" cy="1296144"/>
          </a:xfrm>
          <a:prstGeom prst="rect">
            <a:avLst/>
          </a:prstGeom>
          <a:noFill/>
        </p:spPr>
      </p:pic>
      <p:pic>
        <p:nvPicPr>
          <p:cNvPr id="5" name="Picture 5" descr="escud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01013" y="188913"/>
            <a:ext cx="477837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over dir="r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ttp://www.curiex.es/image/journal/article?img_id=546686&amp;t=1368521557805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844824"/>
            <a:ext cx="1439863" cy="4111625"/>
          </a:xfrm>
          <a:prstGeom prst="rect">
            <a:avLst/>
          </a:prstGeom>
          <a:noFill/>
        </p:spPr>
      </p:pic>
      <p:pic>
        <p:nvPicPr>
          <p:cNvPr id="5" name="Picture 12" descr="http://www.curiex.es/image/journal/article?img_id=547285&amp;t=136920893655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39752" y="1844824"/>
            <a:ext cx="1440160" cy="4104456"/>
          </a:xfrm>
          <a:prstGeom prst="rect">
            <a:avLst/>
          </a:prstGeom>
          <a:noFill/>
        </p:spPr>
      </p:pic>
      <p:pic>
        <p:nvPicPr>
          <p:cNvPr id="6" name="Picture 8" descr="http://www.curiex.es/image/journal/article?img_id=546696&amp;t=136852167531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79912" y="1844824"/>
            <a:ext cx="1440160" cy="4104456"/>
          </a:xfrm>
          <a:prstGeom prst="rect">
            <a:avLst/>
          </a:prstGeom>
          <a:noFill/>
        </p:spPr>
      </p:pic>
      <p:pic>
        <p:nvPicPr>
          <p:cNvPr id="7" name="Picture 4" descr="http://www.curiex.es/image/journal/article?img_id=546681&amp;t=136852149808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20072" y="1844824"/>
            <a:ext cx="1368152" cy="4104456"/>
          </a:xfrm>
          <a:prstGeom prst="rect">
            <a:avLst/>
          </a:prstGeom>
          <a:noFill/>
        </p:spPr>
      </p:pic>
      <p:pic>
        <p:nvPicPr>
          <p:cNvPr id="8" name="Picture 24" descr="http://www.curiex.es/image/journal/article?img_id=555326&amp;t=138000824236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79512" y="2492896"/>
            <a:ext cx="457200" cy="2390775"/>
          </a:xfrm>
          <a:prstGeom prst="rect">
            <a:avLst/>
          </a:prstGeom>
          <a:noFill/>
        </p:spPr>
      </p:pic>
      <p:pic>
        <p:nvPicPr>
          <p:cNvPr id="9" name="Picture 2" descr="C:\Documents and Settings\epuertas\Mis documentos\Mis imágenes\article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804248" y="4509120"/>
            <a:ext cx="2062751" cy="1804789"/>
          </a:xfrm>
          <a:prstGeom prst="rect">
            <a:avLst/>
          </a:prstGeom>
          <a:noFill/>
        </p:spPr>
      </p:pic>
      <p:pic>
        <p:nvPicPr>
          <p:cNvPr id="10" name="Picture 8" descr="C:\Documents and Settings\epuertas\Mis documentos\CURIEX 2013\MATERIALES DIVULGATIVOS\Cartel Adultos Medidas\capturada.jpg 5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705600" y="332656"/>
            <a:ext cx="2438400" cy="3514725"/>
          </a:xfrm>
          <a:prstGeom prst="rect">
            <a:avLst/>
          </a:prstGeom>
          <a:noFill/>
        </p:spPr>
      </p:pic>
      <p:pic>
        <p:nvPicPr>
          <p:cNvPr id="12" name="Picture 18" descr="http://www.curiex.es/image/journal/article?img_id=554448&amp;t=1378125583853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195737" y="116632"/>
            <a:ext cx="1584176" cy="1680452"/>
          </a:xfrm>
          <a:prstGeom prst="rect">
            <a:avLst/>
          </a:prstGeom>
          <a:noFill/>
        </p:spPr>
      </p:pic>
      <p:pic>
        <p:nvPicPr>
          <p:cNvPr id="13" name="Picture 16" descr="http://www.curiex.es/image/journal/article?img_id=548880&amp;t=1371205743705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211960" y="188640"/>
            <a:ext cx="1697957" cy="1461643"/>
          </a:xfrm>
          <a:prstGeom prst="rect">
            <a:avLst/>
          </a:prstGeom>
          <a:noFill/>
        </p:spPr>
      </p:pic>
      <p:pic>
        <p:nvPicPr>
          <p:cNvPr id="11" name="Picture 5" descr="escudo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467544" y="476672"/>
            <a:ext cx="477837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ema3">
  <a:themeElements>
    <a:clrScheme name="Viajes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Viaj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Viajes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Tema3</Template>
  <TotalTime>585</TotalTime>
  <Words>288</Words>
  <Application>Microsoft Office PowerPoint</Application>
  <PresentationFormat>Presentación en pantalla (4:3)</PresentationFormat>
  <Paragraphs>63</Paragraphs>
  <Slides>11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11</vt:i4>
      </vt:variant>
    </vt:vector>
  </HeadingPairs>
  <TitlesOfParts>
    <vt:vector size="12" baseType="lpstr">
      <vt:lpstr>Tema3</vt:lpstr>
      <vt:lpstr>Propuesta programa de información preventiva a la población</vt:lpstr>
      <vt:lpstr>SUMARIO</vt:lpstr>
      <vt:lpstr>REFORZAR EL PAPEL ACTIVO DE LOS CIUDADANOS</vt:lpstr>
      <vt:lpstr>OBJETIVOS del Programa </vt:lpstr>
      <vt:lpstr>Metodología para la implantación con población </vt:lpstr>
      <vt:lpstr>Diapositiva 6</vt:lpstr>
      <vt:lpstr>OBJETIVOS INFORMATIVOS Para reforzar el papel de los ciudadanos como sujetos activos de los planes  </vt:lpstr>
      <vt:lpstr>ACTIVIDADES propuestas </vt:lpstr>
      <vt:lpstr>Diapositiva 9</vt:lpstr>
      <vt:lpstr>Diapositiva 10</vt:lpstr>
      <vt:lpstr>Diapositiva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epuertas</dc:creator>
  <cp:lastModifiedBy>ivera</cp:lastModifiedBy>
  <cp:revision>24</cp:revision>
  <dcterms:created xsi:type="dcterms:W3CDTF">2015-10-13T07:53:14Z</dcterms:created>
  <dcterms:modified xsi:type="dcterms:W3CDTF">2015-10-20T11:56:16Z</dcterms:modified>
</cp:coreProperties>
</file>