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52" r:id="rId2"/>
  </p:sldMasterIdLst>
  <p:sldIdLst>
    <p:sldId id="261" r:id="rId3"/>
    <p:sldId id="262" r:id="rId4"/>
    <p:sldId id="271" r:id="rId5"/>
    <p:sldId id="272" r:id="rId6"/>
    <p:sldId id="274" r:id="rId7"/>
    <p:sldId id="273" r:id="rId8"/>
    <p:sldId id="275" r:id="rId9"/>
    <p:sldId id="276" r:id="rId10"/>
    <p:sldId id="277" r:id="rId11"/>
    <p:sldId id="278" r:id="rId12"/>
    <p:sldId id="279" r:id="rId13"/>
    <p:sldId id="280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8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0 Rectángulo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32 Rectángulo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21 Rectángulo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31 Rectángulo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0" name="27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F84B2845-C5E2-4365-90B4-794553FDFC50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11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5E079-9109-4F70-B925-AE8A50D6F1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CF17-6607-4290-9AD7-65CA03928FF3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8BA70-3F43-464B-AA6D-8029C82EBB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7 Triángulo isósceles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8 Conector recto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67BC6-A6DE-4FAD-BB90-14318937A974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75EAA-F0D9-41E5-BD08-A8913AC536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9" name="2 Subtítulo"/>
          <p:cNvSpPr txBox="1">
            <a:spLocks/>
          </p:cNvSpPr>
          <p:nvPr userDrawn="1"/>
        </p:nvSpPr>
        <p:spPr bwMode="auto">
          <a:xfrm>
            <a:off x="467544" y="6381328"/>
            <a:ext cx="820891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Jornada Técnica sobre Planes Municipales de Emergencia Nuclear,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Madrid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19 </a:t>
            </a:r>
            <a:r>
              <a:rPr kumimoji="0" 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Oct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2015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9849" y="156877"/>
            <a:ext cx="736607" cy="96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Rectángulo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7 Rectángulo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  <a:prstGeom prst="rect">
            <a:avLst/>
          </a:prstGeo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906F1-C0B6-49ED-A1E8-EA35FBBA0274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5FCA1-8CCE-4956-A6C5-14B0BC114F5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6A693-CC80-427B-A49D-E7C8C7154A7D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2BADF-F464-4C8F-977E-0BFDD14F5F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6A3B4-DC41-4D31-B4B0-3ED0752A1C11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2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D1BF5-DF62-4F7C-A22A-7F13FA5207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80DF1-5436-4E22-B7CC-D25F3ACE9515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F55C2-67F5-4022-B6AE-134A0A23D4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43E23-B529-4583-82B0-8DBF3A19C836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B1D95-F0AC-4776-97E5-D3B3DE7997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9 Conector recto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54614-09C8-4685-9C7E-B69D02943388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EE962-F2C8-4F48-B9A6-E36D3E0947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9 Rectángulo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FBD25-BACF-4119-8CDB-F1466269EE5F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79599-6155-474C-ADCB-892F332F6AB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ES" dirty="0" smtClean="0"/>
              <a:t>18/06/2015</a:t>
            </a: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ES" dirty="0" err="1" smtClean="0"/>
              <a:t>Westsunami</a:t>
            </a:r>
            <a:r>
              <a:rPr lang="es-ES" dirty="0" smtClean="0"/>
              <a:t> </a:t>
            </a:r>
            <a:r>
              <a:rPr lang="es-ES" dirty="0" err="1" smtClean="0"/>
              <a:t>Conference</a:t>
            </a:r>
            <a:r>
              <a:rPr lang="es-ES" dirty="0" smtClean="0"/>
              <a:t>, Madrid</a:t>
            </a:r>
            <a:endParaRPr lang="es-ES" dirty="0"/>
          </a:p>
        </p:txBody>
      </p:sp>
      <p:sp>
        <p:nvSpPr>
          <p:cNvPr id="29" name="28 Conector recto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pic>
        <p:nvPicPr>
          <p:cNvPr id="11" name="Picture 16" descr="mi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544" y="285750"/>
            <a:ext cx="4962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3" r:id="rId4"/>
    <p:sldLayoutId id="2147483742" r:id="rId5"/>
    <p:sldLayoutId id="2147483747" r:id="rId6"/>
    <p:sldLayoutId id="2147483748" r:id="rId7"/>
    <p:sldLayoutId id="2147483749" r:id="rId8"/>
    <p:sldLayoutId id="2147483750" r:id="rId9"/>
    <p:sldLayoutId id="2147483741" r:id="rId10"/>
    <p:sldLayoutId id="214748375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E4E76-F53D-4B05-A6F2-D087CE5678D2}" type="datetimeFigureOut">
              <a:rPr lang="es-ES" smtClean="0"/>
              <a:pPr/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4ECBE-A050-4B49-A579-41B30BF7E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924944"/>
            <a:ext cx="8229600" cy="1224136"/>
          </a:xfrm>
        </p:spPr>
        <p:txBody>
          <a:bodyPr/>
          <a:lstStyle/>
          <a:p>
            <a:pPr algn="ctr">
              <a:buNone/>
            </a:pPr>
            <a:r>
              <a:rPr lang="es-ES" sz="3600" dirty="0" smtClean="0"/>
              <a:t>Mantenimiento de Instalaciones facilitadas por la DGPCE</a:t>
            </a:r>
            <a:endParaRPr lang="es-E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Sistemas </a:t>
            </a:r>
            <a:r>
              <a:rPr lang="es-ES" sz="2800" dirty="0" smtClean="0"/>
              <a:t>de </a:t>
            </a:r>
            <a:r>
              <a:rPr lang="es-ES" sz="2800" dirty="0" smtClean="0"/>
              <a:t>aviso a la población</a:t>
            </a:r>
            <a:endParaRPr lang="es-ES" sz="2800" dirty="0" smtClean="0"/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Instalaciones de megafonía</a:t>
            </a:r>
            <a:endParaRPr lang="es-ES" sz="2400" dirty="0" smtClean="0"/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Emisión de mensajes de voz, pregrabados o en directo, desde el CECOPAL, con instrucciones para la población</a:t>
            </a:r>
          </a:p>
          <a:p>
            <a:pPr marL="1006475" lvl="2" indent="-457200">
              <a:buFontTx/>
              <a:buChar char="-"/>
            </a:pPr>
            <a:endParaRPr lang="es-E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Sistemas </a:t>
            </a:r>
            <a:r>
              <a:rPr lang="es-ES" sz="2800" dirty="0" smtClean="0"/>
              <a:t>de </a:t>
            </a:r>
            <a:r>
              <a:rPr lang="es-ES" sz="2800" dirty="0" smtClean="0"/>
              <a:t>información</a:t>
            </a:r>
            <a:endParaRPr lang="es-ES" sz="2800" dirty="0" smtClean="0"/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Instalaciones en CECOP</a:t>
            </a:r>
            <a:endParaRPr lang="es-ES" sz="2100" dirty="0" smtClean="0"/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Audiovisuales, videoconferencia, redes </a:t>
            </a:r>
            <a:r>
              <a:rPr lang="es-ES" sz="2100" dirty="0" err="1" smtClean="0"/>
              <a:t>WiFi</a:t>
            </a:r>
            <a:r>
              <a:rPr lang="es-ES" sz="2100" dirty="0" smtClean="0"/>
              <a:t>, acceso a internet…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Equipamiento informático (parcial)</a:t>
            </a:r>
            <a:endParaRPr lang="es-E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Contrato de mantenimiento de comunicaciones PEN</a:t>
            </a:r>
            <a:endParaRPr lang="es-ES" sz="2800" dirty="0" smtClean="0"/>
          </a:p>
          <a:p>
            <a:pPr marL="731838" lvl="1" indent="-457200">
              <a:buFontTx/>
              <a:buChar char="-"/>
            </a:pPr>
            <a:r>
              <a:rPr lang="es-ES" sz="2100" dirty="0" smtClean="0"/>
              <a:t>Cobertura:</a:t>
            </a:r>
          </a:p>
          <a:p>
            <a:pPr marL="1006475" lvl="2" indent="-457200">
              <a:buFontTx/>
              <a:buChar char="-"/>
            </a:pPr>
            <a:r>
              <a:rPr lang="es-ES" sz="1800" dirty="0" smtClean="0"/>
              <a:t>Comunicaciones (redes provincial y local)</a:t>
            </a:r>
          </a:p>
          <a:p>
            <a:pPr marL="1006475" lvl="2" indent="-457200">
              <a:buFontTx/>
              <a:buChar char="-"/>
            </a:pPr>
            <a:r>
              <a:rPr lang="es-ES" sz="1800" dirty="0" smtClean="0"/>
              <a:t>Sistemas de aviso</a:t>
            </a:r>
          </a:p>
          <a:p>
            <a:pPr marL="1006475" lvl="2" indent="-457200">
              <a:buFontTx/>
              <a:buChar char="-"/>
            </a:pPr>
            <a:r>
              <a:rPr lang="es-ES" sz="1800" dirty="0" smtClean="0"/>
              <a:t>2 empresas dando servicio a 5 zonas PEN</a:t>
            </a:r>
          </a:p>
          <a:p>
            <a:pPr marL="731838" lvl="1" indent="-457200">
              <a:buFontTx/>
              <a:buChar char="-"/>
            </a:pPr>
            <a:r>
              <a:rPr lang="es-ES" sz="2100" dirty="0" smtClean="0"/>
              <a:t>Funcionamiento:</a:t>
            </a:r>
          </a:p>
          <a:p>
            <a:pPr marL="1006475" lvl="2" indent="-457200">
              <a:buFontTx/>
              <a:buChar char="-"/>
            </a:pPr>
            <a:r>
              <a:rPr lang="es-ES" sz="1800" dirty="0" smtClean="0"/>
              <a:t>Mantenimiento preventivo:</a:t>
            </a:r>
          </a:p>
          <a:p>
            <a:pPr marL="1281113" lvl="3" indent="-457200">
              <a:buFontTx/>
              <a:buChar char="-"/>
            </a:pPr>
            <a:r>
              <a:rPr lang="es-ES" sz="1600" dirty="0" smtClean="0"/>
              <a:t>dos visitas al año a cada ayuntamiento, revisión y reparación de instalaciones, resolución de dudas, </a:t>
            </a:r>
            <a:r>
              <a:rPr lang="es-ES" sz="1600" dirty="0" err="1" smtClean="0"/>
              <a:t>etc</a:t>
            </a:r>
            <a:endParaRPr lang="es-ES" sz="1600" dirty="0" smtClean="0"/>
          </a:p>
          <a:p>
            <a:pPr marL="1006475" lvl="2" indent="-457200">
              <a:buFontTx/>
              <a:buChar char="-"/>
            </a:pPr>
            <a:r>
              <a:rPr lang="es-ES" sz="1800" dirty="0" smtClean="0"/>
              <a:t>Mantenimiento correctivo:</a:t>
            </a:r>
          </a:p>
          <a:p>
            <a:pPr marL="1281113" lvl="3" indent="-457200">
              <a:buFontTx/>
              <a:buChar char="-"/>
            </a:pPr>
            <a:r>
              <a:rPr lang="es-ES" sz="1600" dirty="0" smtClean="0"/>
              <a:t>en respuesta a incidencias, reportadas por los Ayuntamientos</a:t>
            </a:r>
          </a:p>
          <a:p>
            <a:pPr marL="1281113" lvl="3" indent="-457200">
              <a:buFontTx/>
              <a:buChar char="-"/>
            </a:pPr>
            <a:r>
              <a:rPr lang="es-ES" sz="1600" dirty="0" smtClean="0"/>
              <a:t>c</a:t>
            </a:r>
            <a:r>
              <a:rPr lang="es-ES" sz="1600" dirty="0" smtClean="0"/>
              <a:t>oordinación por las Unidades de Protección Civil</a:t>
            </a:r>
          </a:p>
          <a:p>
            <a:pPr marL="1281113" lvl="3" indent="-457200">
              <a:buFontTx/>
              <a:buChar char="-"/>
            </a:pPr>
            <a:r>
              <a:rPr lang="es-ES" sz="1600" dirty="0" smtClean="0"/>
              <a:t>v</a:t>
            </a:r>
            <a:r>
              <a:rPr lang="es-ES" sz="1600" dirty="0" smtClean="0"/>
              <a:t>isita de valoración -&gt; presupuesto -&gt; aprobación -&gt; visita de intervención</a:t>
            </a:r>
          </a:p>
          <a:p>
            <a:pPr marL="1281113" lvl="3" indent="-457200">
              <a:buFontTx/>
              <a:buChar char="-"/>
            </a:pPr>
            <a:r>
              <a:rPr lang="es-ES" sz="1600" dirty="0" smtClean="0"/>
              <a:t>g</a:t>
            </a:r>
            <a:r>
              <a:rPr lang="es-ES" sz="1600" dirty="0" smtClean="0"/>
              <a:t>estión (técnica y económica) desde la DGPCE</a:t>
            </a:r>
            <a:endParaRPr lang="es-E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Objetivo:</a:t>
            </a:r>
            <a:endParaRPr lang="es-ES" sz="2800" dirty="0" smtClean="0"/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Asegurar la operatividad de los medios técnicos usados para la coordinación, y para los avisos a la población, en los planes de emergencia nuclear</a:t>
            </a:r>
          </a:p>
          <a:p>
            <a:pPr marL="731838" lvl="1" indent="-457200">
              <a:buNone/>
            </a:pPr>
            <a:endParaRPr lang="es-ES" sz="2400" dirty="0" smtClean="0"/>
          </a:p>
          <a:p>
            <a:pPr marL="457200" lvl="1" indent="-45720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s-ES" sz="2800" dirty="0" smtClean="0">
                <a:solidFill>
                  <a:schemeClr val="tx1"/>
                </a:solidFill>
              </a:rPr>
              <a:t>Herramientas:</a:t>
            </a:r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Contrato de mantenimiento: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p</a:t>
            </a:r>
            <a:r>
              <a:rPr lang="es-ES" sz="2100" dirty="0" smtClean="0"/>
              <a:t>reventivo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correctivo</a:t>
            </a:r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Inversión en nuevo equipamiento: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m</a:t>
            </a:r>
            <a:r>
              <a:rPr lang="es-ES" sz="2100" dirty="0" smtClean="0"/>
              <a:t>ejora del servicio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d</a:t>
            </a:r>
            <a:r>
              <a:rPr lang="es-ES" sz="2100" dirty="0" smtClean="0"/>
              <a:t>espliegue de nuevas tecnologías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Objetivo:</a:t>
            </a:r>
            <a:endParaRPr lang="es-ES" sz="2800" dirty="0" smtClean="0"/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Asegurar la operatividad de los medios técnicos usados para la coordinación, y para los avisos a la población, en los planes de emergencia nuclear</a:t>
            </a:r>
          </a:p>
          <a:p>
            <a:pPr marL="731838" lvl="1" indent="-457200">
              <a:buNone/>
            </a:pPr>
            <a:endParaRPr lang="es-ES" sz="2400" dirty="0" smtClean="0"/>
          </a:p>
          <a:p>
            <a:pPr marL="457200" lvl="1" indent="-45720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s-ES" sz="2800" dirty="0" smtClean="0">
                <a:solidFill>
                  <a:schemeClr val="tx1"/>
                </a:solidFill>
              </a:rPr>
              <a:t>Herramientas:</a:t>
            </a:r>
          </a:p>
          <a:p>
            <a:pPr marL="731838" lvl="1" indent="-457200">
              <a:buFontTx/>
              <a:buChar char="-"/>
            </a:pPr>
            <a:r>
              <a:rPr lang="es-ES" sz="2400" b="1" dirty="0" smtClean="0"/>
              <a:t>Contrato de mantenimiento:</a:t>
            </a:r>
          </a:p>
          <a:p>
            <a:pPr marL="1006475" lvl="2" indent="-457200">
              <a:buFontTx/>
              <a:buChar char="-"/>
            </a:pPr>
            <a:r>
              <a:rPr lang="es-ES" sz="2100" b="1" dirty="0" smtClean="0"/>
              <a:t>p</a:t>
            </a:r>
            <a:r>
              <a:rPr lang="es-ES" sz="2100" b="1" dirty="0" smtClean="0"/>
              <a:t>reventivo</a:t>
            </a:r>
          </a:p>
          <a:p>
            <a:pPr marL="1006475" lvl="2" indent="-457200">
              <a:buFontTx/>
              <a:buChar char="-"/>
            </a:pPr>
            <a:r>
              <a:rPr lang="es-ES" sz="2100" b="1" dirty="0" smtClean="0"/>
              <a:t>correctivo</a:t>
            </a:r>
          </a:p>
          <a:p>
            <a:pPr marL="731838" lvl="1" indent="-457200">
              <a:buFontTx/>
              <a:buChar char="-"/>
            </a:pPr>
            <a:r>
              <a:rPr lang="es-ES" sz="2400" dirty="0" smtClean="0">
                <a:solidFill>
                  <a:schemeClr val="bg1">
                    <a:lumMod val="75000"/>
                  </a:schemeClr>
                </a:solidFill>
              </a:rPr>
              <a:t>Inversión en nuevo equipamiento: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>
                <a:solidFill>
                  <a:schemeClr val="bg1">
                    <a:lumMod val="75000"/>
                  </a:schemeClr>
                </a:solidFill>
              </a:rPr>
              <a:t>m</a:t>
            </a:r>
            <a:r>
              <a:rPr lang="es-ES" sz="2100" dirty="0" smtClean="0">
                <a:solidFill>
                  <a:schemeClr val="bg1">
                    <a:lumMod val="75000"/>
                  </a:schemeClr>
                </a:solidFill>
              </a:rPr>
              <a:t>ejora del servicio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>
                <a:solidFill>
                  <a:schemeClr val="bg1">
                    <a:lumMod val="75000"/>
                  </a:schemeClr>
                </a:solidFill>
              </a:rPr>
              <a:t>d</a:t>
            </a:r>
            <a:r>
              <a:rPr lang="es-ES" sz="2100" dirty="0" smtClean="0">
                <a:solidFill>
                  <a:schemeClr val="bg1">
                    <a:lumMod val="75000"/>
                  </a:schemeClr>
                </a:solidFill>
              </a:rPr>
              <a:t>espliegue de nuevas tecnologías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Instalaciones:</a:t>
            </a:r>
            <a:endParaRPr lang="es-ES" sz="2800" dirty="0" smtClean="0"/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Sistemas de comunicaciones</a:t>
            </a:r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Sistemas de aviso a la población</a:t>
            </a:r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Sistemas de información</a:t>
            </a:r>
          </a:p>
          <a:p>
            <a:pPr marL="731838" lvl="1" indent="-457200">
              <a:buNone/>
            </a:pPr>
            <a:endParaRPr lang="es-E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Sistemas </a:t>
            </a:r>
            <a:r>
              <a:rPr lang="es-ES" sz="2800" dirty="0" smtClean="0"/>
              <a:t>de comunicaciones</a:t>
            </a:r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Red Nacional de Protección Civil</a:t>
            </a:r>
            <a:endParaRPr lang="es-ES" sz="2400" dirty="0" smtClean="0"/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Conexiones privadas (a través de red de proveedor) entre la DGPCE, Delegaciones del Gobierno y Subdelegaciones en zonas PEN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Permite transmisión de voz y datos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En proceso de evolución:</a:t>
            </a:r>
          </a:p>
          <a:p>
            <a:pPr marL="1281113" lvl="3" indent="-457200">
              <a:buFontTx/>
              <a:buChar char="-"/>
            </a:pPr>
            <a:r>
              <a:rPr lang="es-ES" sz="1900" dirty="0" smtClean="0"/>
              <a:t>Más participantes</a:t>
            </a:r>
          </a:p>
          <a:p>
            <a:pPr marL="1281113" lvl="3" indent="-457200">
              <a:buFontTx/>
              <a:buChar char="-"/>
            </a:pPr>
            <a:r>
              <a:rPr lang="es-ES" sz="1900" dirty="0" smtClean="0"/>
              <a:t>Más servicios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En los PEN, usada para comunicaciones CECO - CECOP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Sistemas </a:t>
            </a:r>
            <a:r>
              <a:rPr lang="es-ES" sz="2800" dirty="0" smtClean="0"/>
              <a:t>de comunicaciones</a:t>
            </a:r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Red Nacional de Protección Civil</a:t>
            </a:r>
          </a:p>
          <a:p>
            <a:pPr marL="731838" lvl="1" indent="-457200">
              <a:buFontTx/>
              <a:buChar char="-"/>
            </a:pPr>
            <a:endParaRPr lang="es-ES" sz="2400" dirty="0" smtClean="0"/>
          </a:p>
        </p:txBody>
      </p:sp>
      <p:pic>
        <p:nvPicPr>
          <p:cNvPr id="4" name="3 Imagen" descr="Mapa CyL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5656" y="2204864"/>
            <a:ext cx="6120680" cy="3939441"/>
          </a:xfrm>
          <a:prstGeom prst="rect">
            <a:avLst/>
          </a:prstGeom>
        </p:spPr>
      </p:pic>
      <p:cxnSp>
        <p:nvCxnSpPr>
          <p:cNvPr id="5" name="4 Conector recto"/>
          <p:cNvCxnSpPr/>
          <p:nvPr/>
        </p:nvCxnSpPr>
        <p:spPr>
          <a:xfrm flipH="1" flipV="1">
            <a:off x="4552893" y="3300703"/>
            <a:ext cx="64754" cy="2617837"/>
          </a:xfrm>
          <a:prstGeom prst="line">
            <a:avLst/>
          </a:prstGeom>
          <a:ln w="254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 flipV="1">
            <a:off x="4617647" y="3178943"/>
            <a:ext cx="1359836" cy="2739596"/>
          </a:xfrm>
          <a:prstGeom prst="line">
            <a:avLst/>
          </a:prstGeom>
          <a:ln w="254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flipV="1">
            <a:off x="4617647" y="2631023"/>
            <a:ext cx="1165574" cy="3287516"/>
          </a:xfrm>
          <a:prstGeom prst="line">
            <a:avLst/>
          </a:prstGeom>
          <a:ln w="254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H="1" flipV="1">
            <a:off x="3322565" y="4274781"/>
            <a:ext cx="1295082" cy="164375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flipV="1">
            <a:off x="4617647" y="5614140"/>
            <a:ext cx="518033" cy="304400"/>
          </a:xfrm>
          <a:prstGeom prst="line">
            <a:avLst/>
          </a:prstGeom>
          <a:ln w="254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4644008" y="2636914"/>
            <a:ext cx="2304256" cy="3240358"/>
          </a:xfrm>
          <a:prstGeom prst="line">
            <a:avLst/>
          </a:prstGeom>
          <a:ln w="25400" cap="rnd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Sistemas </a:t>
            </a:r>
            <a:r>
              <a:rPr lang="es-ES" sz="2800" dirty="0" smtClean="0"/>
              <a:t>de comunicaciones</a:t>
            </a:r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Red Provincial PEN</a:t>
            </a:r>
            <a:endParaRPr lang="es-ES" sz="2400" dirty="0" smtClean="0"/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Red radio VHF analógica / digital, con cobertura proporcionada por 2 – 3 repetidores de señal en cada zona PEN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Permite transmisión de voz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En proceso de evolución:</a:t>
            </a:r>
          </a:p>
          <a:p>
            <a:pPr marL="1281113" lvl="3" indent="-457200">
              <a:buFontTx/>
              <a:buChar char="-"/>
            </a:pPr>
            <a:r>
              <a:rPr lang="es-ES" sz="1900" dirty="0" smtClean="0"/>
              <a:t>De tecnología analógica a digital</a:t>
            </a:r>
            <a:endParaRPr lang="es-ES" sz="1900" dirty="0" smtClean="0"/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Usada en las comunicaciones CECOP – CECOPAL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Redundancia </a:t>
            </a:r>
            <a:r>
              <a:rPr lang="es-ES" sz="2100" dirty="0" smtClean="0"/>
              <a:t>de </a:t>
            </a:r>
            <a:r>
              <a:rPr lang="es-ES" sz="2100" dirty="0" smtClean="0"/>
              <a:t>emisoras</a:t>
            </a:r>
            <a:endParaRPr lang="es-ES" sz="2100" dirty="0" smtClean="0"/>
          </a:p>
          <a:p>
            <a:pPr marL="1006475" lvl="2" indent="-457200">
              <a:buFontTx/>
              <a:buChar char="-"/>
            </a:pPr>
            <a:endParaRPr lang="es-E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Sistemas </a:t>
            </a:r>
            <a:r>
              <a:rPr lang="es-ES" sz="2800" dirty="0" smtClean="0"/>
              <a:t>de comunicaciones</a:t>
            </a:r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Red Provincial PEN</a:t>
            </a:r>
          </a:p>
          <a:p>
            <a:pPr marL="731838" lvl="1" indent="-457200">
              <a:buFontTx/>
              <a:buChar char="-"/>
            </a:pPr>
            <a:endParaRPr lang="es-ES" sz="2400" dirty="0" smtClean="0"/>
          </a:p>
        </p:txBody>
      </p:sp>
      <p:pic>
        <p:nvPicPr>
          <p:cNvPr id="3" name="2 Imagen" descr="Zona I S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4176" y="2132856"/>
            <a:ext cx="6300192" cy="4152287"/>
          </a:xfrm>
          <a:prstGeom prst="rect">
            <a:avLst/>
          </a:prstGeom>
        </p:spPr>
      </p:pic>
      <p:cxnSp>
        <p:nvCxnSpPr>
          <p:cNvPr id="4" name="3 Conector recto"/>
          <p:cNvCxnSpPr/>
          <p:nvPr/>
        </p:nvCxnSpPr>
        <p:spPr>
          <a:xfrm flipV="1">
            <a:off x="2339752" y="3573016"/>
            <a:ext cx="2808312" cy="2808312"/>
          </a:xfrm>
          <a:prstGeom prst="line">
            <a:avLst/>
          </a:prstGeom>
          <a:ln w="25400">
            <a:solidFill>
              <a:srgbClr val="669900"/>
            </a:solidFill>
            <a:head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827584" y="6093296"/>
            <a:ext cx="1439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/>
              <a:t>a</a:t>
            </a:r>
            <a:r>
              <a:rPr lang="es-ES" sz="1200" dirty="0" smtClean="0"/>
              <a:t> CECOP-PENBU</a:t>
            </a:r>
            <a:endParaRPr lang="es-ES" sz="1200" dirty="0"/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4211960" y="3573016"/>
            <a:ext cx="936104" cy="648072"/>
          </a:xfrm>
          <a:prstGeom prst="line">
            <a:avLst/>
          </a:prstGeom>
          <a:ln w="25400">
            <a:solidFill>
              <a:srgbClr val="669900"/>
            </a:solidFill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flipV="1">
            <a:off x="3275856" y="3573016"/>
            <a:ext cx="1872208" cy="72008"/>
          </a:xfrm>
          <a:prstGeom prst="line">
            <a:avLst/>
          </a:prstGeom>
          <a:ln w="25400">
            <a:solidFill>
              <a:srgbClr val="669900"/>
            </a:solidFill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V="1">
            <a:off x="2915816" y="3573016"/>
            <a:ext cx="2232248" cy="720080"/>
          </a:xfrm>
          <a:prstGeom prst="line">
            <a:avLst/>
          </a:prstGeom>
          <a:ln w="25400">
            <a:solidFill>
              <a:srgbClr val="669900"/>
            </a:solidFill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4860032" y="2636912"/>
            <a:ext cx="288032" cy="936104"/>
          </a:xfrm>
          <a:prstGeom prst="line">
            <a:avLst/>
          </a:prstGeom>
          <a:ln w="25400">
            <a:solidFill>
              <a:srgbClr val="669900"/>
            </a:solidFill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H="1" flipV="1">
            <a:off x="5148064" y="3573016"/>
            <a:ext cx="360040" cy="432048"/>
          </a:xfrm>
          <a:prstGeom prst="line">
            <a:avLst/>
          </a:prstGeom>
          <a:ln w="25400">
            <a:solidFill>
              <a:srgbClr val="669900"/>
            </a:solidFill>
            <a:head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s-ES" sz="2800" dirty="0" smtClean="0"/>
              <a:t>Sistemas </a:t>
            </a:r>
            <a:r>
              <a:rPr lang="es-ES" sz="2800" dirty="0" smtClean="0"/>
              <a:t>de comunicaciones</a:t>
            </a:r>
          </a:p>
          <a:p>
            <a:pPr marL="731838" lvl="1" indent="-457200">
              <a:buFontTx/>
              <a:buChar char="-"/>
            </a:pPr>
            <a:r>
              <a:rPr lang="es-ES" sz="2400" dirty="0" smtClean="0"/>
              <a:t>Red Local PEN</a:t>
            </a:r>
            <a:endParaRPr lang="es-ES" sz="2400" dirty="0" smtClean="0"/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Red radio VHF analógica / digital, con cobertura directa dentro de cada ayuntamiento</a:t>
            </a:r>
          </a:p>
          <a:p>
            <a:pPr marL="1006475" lvl="2" indent="-457200">
              <a:buFontTx/>
              <a:buChar char="-"/>
            </a:pPr>
            <a:r>
              <a:rPr lang="es-ES" sz="2100" dirty="0" smtClean="0"/>
              <a:t>Emisoras fijas en CECOPAL, móviles y portátiles para intervinientes municipales</a:t>
            </a:r>
          </a:p>
          <a:p>
            <a:pPr marL="1006475" lvl="2" indent="-457200">
              <a:buFontTx/>
              <a:buChar char="-"/>
            </a:pPr>
            <a:endParaRPr lang="es-E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e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e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598</TotalTime>
  <Words>410</Words>
  <Application>Microsoft Office PowerPoint</Application>
  <PresentationFormat>Presentación en pantalla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Origen</vt:lpstr>
      <vt:lpstr>Diseño personalizado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Prieto Fernández, Fernando</dc:creator>
  <cp:lastModifiedBy>fprieto</cp:lastModifiedBy>
  <cp:revision>47</cp:revision>
  <dcterms:created xsi:type="dcterms:W3CDTF">2013-04-19T11:53:56Z</dcterms:created>
  <dcterms:modified xsi:type="dcterms:W3CDTF">2015-10-15T16:07:17Z</dcterms:modified>
</cp:coreProperties>
</file>