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71" r:id="rId2"/>
    <p:sldId id="302" r:id="rId3"/>
    <p:sldId id="318" r:id="rId4"/>
    <p:sldId id="321" r:id="rId5"/>
    <p:sldId id="329" r:id="rId6"/>
    <p:sldId id="328" r:id="rId7"/>
    <p:sldId id="325" r:id="rId8"/>
    <p:sldId id="327" r:id="rId9"/>
    <p:sldId id="315" r:id="rId10"/>
    <p:sldId id="326" r:id="rId11"/>
    <p:sldId id="330" r:id="rId12"/>
  </p:sldIdLst>
  <p:sldSz cx="9144000" cy="6858000" type="screen4x3"/>
  <p:notesSz cx="6797675" cy="9926638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  <a:srgbClr val="00CCFF"/>
    <a:srgbClr val="CC3399"/>
    <a:srgbClr val="FF00FF"/>
    <a:srgbClr val="62626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5" autoAdjust="0"/>
    <p:restoredTop sz="94682" autoAdjust="0"/>
  </p:normalViewPr>
  <p:slideViewPr>
    <p:cSldViewPr>
      <p:cViewPr varScale="1">
        <p:scale>
          <a:sx n="77" d="100"/>
          <a:sy n="77" d="100"/>
        </p:scale>
        <p:origin x="-96" y="-7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31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_tradnl"/>
  <c:chart>
    <c:view3D>
      <c:perspective val="30"/>
    </c:view3D>
    <c:plotArea>
      <c:layout/>
      <c:bar3DChart>
        <c:barDir val="col"/>
        <c:grouping val="stacked"/>
        <c:ser>
          <c:idx val="0"/>
          <c:order val="0"/>
          <c:tx>
            <c:strRef>
              <c:f>Hoja1!$B$1</c:f>
              <c:strCache>
                <c:ptCount val="1"/>
                <c:pt idx="0">
                  <c:v>Participantes </c:v>
                </c:pt>
              </c:strCache>
            </c:strRef>
          </c:tx>
          <c:dPt>
            <c:idx val="0"/>
            <c:spPr>
              <a:solidFill>
                <a:srgbClr val="626262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92D050"/>
              </a:solidFill>
            </c:spPr>
          </c:dPt>
          <c:dPt>
            <c:idx val="3"/>
            <c:spPr>
              <a:solidFill>
                <a:srgbClr val="CC3399"/>
              </a:solidFill>
            </c:spPr>
          </c:dPt>
          <c:dPt>
            <c:idx val="4"/>
            <c:spPr>
              <a:solidFill>
                <a:srgbClr val="0099CC"/>
              </a:solidFill>
            </c:spPr>
          </c:dPt>
          <c:cat>
            <c:strRef>
              <c:f>Hoja1!$A$2:$A$6</c:f>
              <c:strCache>
                <c:ptCount val="5"/>
                <c:pt idx="0">
                  <c:v>Año 2011</c:v>
                </c:pt>
                <c:pt idx="1">
                  <c:v>Año 2012</c:v>
                </c:pt>
                <c:pt idx="2">
                  <c:v>Año 2013</c:v>
                </c:pt>
                <c:pt idx="3">
                  <c:v>Año 2014</c:v>
                </c:pt>
                <c:pt idx="4">
                  <c:v>Año 2015. Solicitudes 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175</c:v>
                </c:pt>
                <c:pt idx="1">
                  <c:v>147</c:v>
                </c:pt>
                <c:pt idx="2">
                  <c:v>165</c:v>
                </c:pt>
                <c:pt idx="3">
                  <c:v>216</c:v>
                </c:pt>
                <c:pt idx="4">
                  <c:v>117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Columna1</c:v>
                </c:pt>
              </c:strCache>
            </c:strRef>
          </c:tx>
          <c:cat>
            <c:strRef>
              <c:f>Hoja1!$A$2:$A$6</c:f>
              <c:strCache>
                <c:ptCount val="5"/>
                <c:pt idx="0">
                  <c:v>Año 2011</c:v>
                </c:pt>
                <c:pt idx="1">
                  <c:v>Año 2012</c:v>
                </c:pt>
                <c:pt idx="2">
                  <c:v>Año 2013</c:v>
                </c:pt>
                <c:pt idx="3">
                  <c:v>Año 2014</c:v>
                </c:pt>
                <c:pt idx="4">
                  <c:v>Año 2015. Solicitudes </c:v>
                </c:pt>
              </c:strCache>
            </c:strRef>
          </c:cat>
          <c:val>
            <c:numRef>
              <c:f>Hoja1!$C$2:$C$6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Columna2</c:v>
                </c:pt>
              </c:strCache>
            </c:strRef>
          </c:tx>
          <c:cat>
            <c:strRef>
              <c:f>Hoja1!$A$2:$A$6</c:f>
              <c:strCache>
                <c:ptCount val="5"/>
                <c:pt idx="0">
                  <c:v>Año 2011</c:v>
                </c:pt>
                <c:pt idx="1">
                  <c:v>Año 2012</c:v>
                </c:pt>
                <c:pt idx="2">
                  <c:v>Año 2013</c:v>
                </c:pt>
                <c:pt idx="3">
                  <c:v>Año 2014</c:v>
                </c:pt>
                <c:pt idx="4">
                  <c:v>Año 2015. Solicitudes </c:v>
                </c:pt>
              </c:strCache>
            </c:strRef>
          </c:cat>
          <c:val>
            <c:numRef>
              <c:f>Hoja1!$D$2:$D$6</c:f>
              <c:numCache>
                <c:formatCode>General</c:formatCode>
                <c:ptCount val="5"/>
              </c:numCache>
            </c:numRef>
          </c:val>
        </c:ser>
        <c:shape val="box"/>
        <c:axId val="84381056"/>
        <c:axId val="84379520"/>
        <c:axId val="0"/>
      </c:bar3DChart>
      <c:valAx>
        <c:axId val="84379520"/>
        <c:scaling>
          <c:orientation val="minMax"/>
        </c:scaling>
        <c:axPos val="l"/>
        <c:majorGridlines/>
        <c:numFmt formatCode="General" sourceLinked="1"/>
        <c:tickLblPos val="nextTo"/>
        <c:crossAx val="84381056"/>
        <c:crosses val="autoZero"/>
        <c:crossBetween val="between"/>
      </c:valAx>
      <c:catAx>
        <c:axId val="84381056"/>
        <c:scaling>
          <c:orientation val="minMax"/>
        </c:scaling>
        <c:axPos val="b"/>
        <c:tickLblPos val="nextTo"/>
        <c:crossAx val="84379520"/>
        <c:crosses val="autoZero"/>
        <c:auto val="1"/>
        <c:lblAlgn val="ctr"/>
        <c:lblOffset val="100"/>
      </c:catAx>
    </c:plotArea>
    <c:plotVisOnly val="1"/>
    <c:dispBlanksAs val="gap"/>
  </c:chart>
  <c:txPr>
    <a:bodyPr/>
    <a:lstStyle/>
    <a:p>
      <a:pPr>
        <a:defRPr sz="1800"/>
      </a:pPr>
      <a:endParaRPr lang="es-ES_tradnl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_tradnl"/>
  <c:chart>
    <c:plotArea>
      <c:layout/>
      <c:barChart>
        <c:barDir val="col"/>
        <c:grouping val="clustered"/>
        <c:ser>
          <c:idx val="0"/>
          <c:order val="0"/>
          <c:tx>
            <c:strRef>
              <c:f>Hoja1!$B$1</c:f>
              <c:strCache>
                <c:ptCount val="1"/>
                <c:pt idx="0">
                  <c:v>Año 2011</c:v>
                </c:pt>
              </c:strCache>
            </c:strRef>
          </c:tx>
          <c:cat>
            <c:strRef>
              <c:f>Hoja1!$A$2:$A$7</c:f>
              <c:strCache>
                <c:ptCount val="5"/>
                <c:pt idx="0">
                  <c:v>PENBU</c:v>
                </c:pt>
                <c:pt idx="1">
                  <c:v>PENCA</c:v>
                </c:pt>
                <c:pt idx="2">
                  <c:v>PENGUA</c:v>
                </c:pt>
                <c:pt idx="3">
                  <c:v>PENTA</c:v>
                </c:pt>
                <c:pt idx="4">
                  <c:v>PENVA</c:v>
                </c:pt>
              </c:strCache>
            </c:strRef>
          </c:cat>
          <c:val>
            <c:numRef>
              <c:f>Hoja1!$B$2:$B$7</c:f>
              <c:numCache>
                <c:formatCode>General</c:formatCode>
                <c:ptCount val="6"/>
                <c:pt idx="0">
                  <c:v>0</c:v>
                </c:pt>
                <c:pt idx="1">
                  <c:v>47</c:v>
                </c:pt>
                <c:pt idx="2">
                  <c:v>42</c:v>
                </c:pt>
                <c:pt idx="3">
                  <c:v>38</c:v>
                </c:pt>
                <c:pt idx="4">
                  <c:v>48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Año2012</c:v>
                </c:pt>
              </c:strCache>
            </c:strRef>
          </c:tx>
          <c:cat>
            <c:strRef>
              <c:f>Hoja1!$A$2:$A$7</c:f>
              <c:strCache>
                <c:ptCount val="5"/>
                <c:pt idx="0">
                  <c:v>PENBU</c:v>
                </c:pt>
                <c:pt idx="1">
                  <c:v>PENCA</c:v>
                </c:pt>
                <c:pt idx="2">
                  <c:v>PENGUA</c:v>
                </c:pt>
                <c:pt idx="3">
                  <c:v>PENTA</c:v>
                </c:pt>
                <c:pt idx="4">
                  <c:v>PENVA</c:v>
                </c:pt>
              </c:strCache>
            </c:strRef>
          </c:cat>
          <c:val>
            <c:numRef>
              <c:f>Hoja1!$C$2:$C$7</c:f>
              <c:numCache>
                <c:formatCode>General</c:formatCode>
                <c:ptCount val="6"/>
                <c:pt idx="0">
                  <c:v>8</c:v>
                </c:pt>
                <c:pt idx="1">
                  <c:v>68</c:v>
                </c:pt>
                <c:pt idx="2">
                  <c:v>11</c:v>
                </c:pt>
                <c:pt idx="3">
                  <c:v>1</c:v>
                </c:pt>
                <c:pt idx="4">
                  <c:v>59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Año 2013</c:v>
                </c:pt>
              </c:strCache>
            </c:strRef>
          </c:tx>
          <c:cat>
            <c:strRef>
              <c:f>Hoja1!$A$2:$A$7</c:f>
              <c:strCache>
                <c:ptCount val="5"/>
                <c:pt idx="0">
                  <c:v>PENBU</c:v>
                </c:pt>
                <c:pt idx="1">
                  <c:v>PENCA</c:v>
                </c:pt>
                <c:pt idx="2">
                  <c:v>PENGUA</c:v>
                </c:pt>
                <c:pt idx="3">
                  <c:v>PENTA</c:v>
                </c:pt>
                <c:pt idx="4">
                  <c:v>PENVA</c:v>
                </c:pt>
              </c:strCache>
            </c:strRef>
          </c:cat>
          <c:val>
            <c:numRef>
              <c:f>Hoja1!$D$2:$D$7</c:f>
              <c:numCache>
                <c:formatCode>General</c:formatCode>
                <c:ptCount val="6"/>
                <c:pt idx="0">
                  <c:v>15</c:v>
                </c:pt>
                <c:pt idx="1">
                  <c:v>33</c:v>
                </c:pt>
                <c:pt idx="2">
                  <c:v>8</c:v>
                </c:pt>
                <c:pt idx="3">
                  <c:v>83</c:v>
                </c:pt>
                <c:pt idx="4">
                  <c:v>22</c:v>
                </c:pt>
              </c:numCache>
            </c:numRef>
          </c:val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Año 2014</c:v>
                </c:pt>
              </c:strCache>
            </c:strRef>
          </c:tx>
          <c:cat>
            <c:strRef>
              <c:f>Hoja1!$A$2:$A$7</c:f>
              <c:strCache>
                <c:ptCount val="5"/>
                <c:pt idx="0">
                  <c:v>PENBU</c:v>
                </c:pt>
                <c:pt idx="1">
                  <c:v>PENCA</c:v>
                </c:pt>
                <c:pt idx="2">
                  <c:v>PENGUA</c:v>
                </c:pt>
                <c:pt idx="3">
                  <c:v>PENTA</c:v>
                </c:pt>
                <c:pt idx="4">
                  <c:v>PENVA</c:v>
                </c:pt>
              </c:strCache>
            </c:strRef>
          </c:cat>
          <c:val>
            <c:numRef>
              <c:f>Hoja1!$E$2:$E$7</c:f>
              <c:numCache>
                <c:formatCode>General</c:formatCode>
                <c:ptCount val="6"/>
                <c:pt idx="0">
                  <c:v>29</c:v>
                </c:pt>
                <c:pt idx="1">
                  <c:v>30</c:v>
                </c:pt>
                <c:pt idx="2">
                  <c:v>18</c:v>
                </c:pt>
                <c:pt idx="3">
                  <c:v>107</c:v>
                </c:pt>
                <c:pt idx="4">
                  <c:v>24</c:v>
                </c:pt>
              </c:numCache>
            </c:numRef>
          </c:val>
        </c:ser>
        <c:ser>
          <c:idx val="4"/>
          <c:order val="4"/>
          <c:tx>
            <c:strRef>
              <c:f>Hoja1!$F$1</c:f>
              <c:strCache>
                <c:ptCount val="1"/>
                <c:pt idx="0">
                  <c:v>AÑO 2015 (Solicitudes)</c:v>
                </c:pt>
              </c:strCache>
            </c:strRef>
          </c:tx>
          <c:cat>
            <c:strRef>
              <c:f>Hoja1!$A$2:$A$7</c:f>
              <c:strCache>
                <c:ptCount val="5"/>
                <c:pt idx="0">
                  <c:v>PENBU</c:v>
                </c:pt>
                <c:pt idx="1">
                  <c:v>PENCA</c:v>
                </c:pt>
                <c:pt idx="2">
                  <c:v>PENGUA</c:v>
                </c:pt>
                <c:pt idx="3">
                  <c:v>PENTA</c:v>
                </c:pt>
                <c:pt idx="4">
                  <c:v>PENVA</c:v>
                </c:pt>
              </c:strCache>
            </c:strRef>
          </c:cat>
          <c:val>
            <c:numRef>
              <c:f>Hoja1!$F$2:$F$7</c:f>
              <c:numCache>
                <c:formatCode>General</c:formatCode>
                <c:ptCount val="6"/>
                <c:pt idx="0">
                  <c:v>0</c:v>
                </c:pt>
                <c:pt idx="1">
                  <c:v>40</c:v>
                </c:pt>
                <c:pt idx="2">
                  <c:v>73</c:v>
                </c:pt>
                <c:pt idx="3">
                  <c:v>0</c:v>
                </c:pt>
                <c:pt idx="4">
                  <c:v>4</c:v>
                </c:pt>
              </c:numCache>
            </c:numRef>
          </c:val>
        </c:ser>
        <c:ser>
          <c:idx val="5"/>
          <c:order val="5"/>
          <c:tx>
            <c:strRef>
              <c:f>Hoja1!$G$1</c:f>
              <c:strCache>
                <c:ptCount val="1"/>
                <c:pt idx="0">
                  <c:v>Total por entorno </c:v>
                </c:pt>
              </c:strCache>
            </c:strRef>
          </c:tx>
          <c:cat>
            <c:strRef>
              <c:f>Hoja1!$A$2:$A$7</c:f>
              <c:strCache>
                <c:ptCount val="5"/>
                <c:pt idx="0">
                  <c:v>PENBU</c:v>
                </c:pt>
                <c:pt idx="1">
                  <c:v>PENCA</c:v>
                </c:pt>
                <c:pt idx="2">
                  <c:v>PENGUA</c:v>
                </c:pt>
                <c:pt idx="3">
                  <c:v>PENTA</c:v>
                </c:pt>
                <c:pt idx="4">
                  <c:v>PENVA</c:v>
                </c:pt>
              </c:strCache>
            </c:strRef>
          </c:cat>
          <c:val>
            <c:numRef>
              <c:f>Hoja1!$G$2:$G$7</c:f>
              <c:numCache>
                <c:formatCode>General</c:formatCode>
                <c:ptCount val="6"/>
                <c:pt idx="0">
                  <c:v>52</c:v>
                </c:pt>
                <c:pt idx="1">
                  <c:v>218</c:v>
                </c:pt>
                <c:pt idx="2">
                  <c:v>152</c:v>
                </c:pt>
                <c:pt idx="3">
                  <c:v>229</c:v>
                </c:pt>
                <c:pt idx="4">
                  <c:v>157</c:v>
                </c:pt>
              </c:numCache>
            </c:numRef>
          </c:val>
        </c:ser>
        <c:axId val="85646336"/>
        <c:axId val="85652224"/>
      </c:barChart>
      <c:catAx>
        <c:axId val="85646336"/>
        <c:scaling>
          <c:orientation val="minMax"/>
        </c:scaling>
        <c:axPos val="b"/>
        <c:tickLblPos val="nextTo"/>
        <c:crossAx val="85652224"/>
        <c:crosses val="autoZero"/>
        <c:auto val="1"/>
        <c:lblAlgn val="ctr"/>
        <c:lblOffset val="100"/>
      </c:catAx>
      <c:valAx>
        <c:axId val="85652224"/>
        <c:scaling>
          <c:orientation val="minMax"/>
        </c:scaling>
        <c:axPos val="l"/>
        <c:majorGridlines/>
        <c:numFmt formatCode="General" sourceLinked="1"/>
        <c:tickLblPos val="nextTo"/>
        <c:crossAx val="8564633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s-ES_tradnl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_tradnl"/>
  <c:chart>
    <c:plotArea>
      <c:layout/>
      <c:barChart>
        <c:barDir val="col"/>
        <c:grouping val="clustered"/>
        <c:ser>
          <c:idx val="0"/>
          <c:order val="0"/>
          <c:tx>
            <c:strRef>
              <c:f>Hoja1!$B$1</c:f>
              <c:strCache>
                <c:ptCount val="1"/>
                <c:pt idx="0">
                  <c:v>Año 2011</c:v>
                </c:pt>
              </c:strCache>
            </c:strRef>
          </c:tx>
          <c:cat>
            <c:strRef>
              <c:f>Hoja1!$A$2:$A$7</c:f>
              <c:strCache>
                <c:ptCount val="6"/>
                <c:pt idx="0">
                  <c:v>PENBU</c:v>
                </c:pt>
                <c:pt idx="1">
                  <c:v>PENCA</c:v>
                </c:pt>
                <c:pt idx="2">
                  <c:v>PENGUA</c:v>
                </c:pt>
                <c:pt idx="3">
                  <c:v>PENTA</c:v>
                </c:pt>
                <c:pt idx="4">
                  <c:v>PENVA</c:v>
                </c:pt>
                <c:pt idx="5">
                  <c:v>TOTAL </c:v>
                </c:pt>
              </c:strCache>
            </c:strRef>
          </c:cat>
          <c:val>
            <c:numRef>
              <c:f>Hoja1!$B$2:$B$7</c:f>
              <c:numCache>
                <c:formatCode>General</c:formatCode>
                <c:ptCount val="6"/>
                <c:pt idx="0">
                  <c:v>17</c:v>
                </c:pt>
                <c:pt idx="1">
                  <c:v>23</c:v>
                </c:pt>
                <c:pt idx="2">
                  <c:v>5</c:v>
                </c:pt>
                <c:pt idx="3">
                  <c:v>20</c:v>
                </c:pt>
                <c:pt idx="4">
                  <c:v>10</c:v>
                </c:pt>
                <c:pt idx="5">
                  <c:v>75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Año2012</c:v>
                </c:pt>
              </c:strCache>
            </c:strRef>
          </c:tx>
          <c:cat>
            <c:strRef>
              <c:f>Hoja1!$A$2:$A$7</c:f>
              <c:strCache>
                <c:ptCount val="6"/>
                <c:pt idx="0">
                  <c:v>PENBU</c:v>
                </c:pt>
                <c:pt idx="1">
                  <c:v>PENCA</c:v>
                </c:pt>
                <c:pt idx="2">
                  <c:v>PENGUA</c:v>
                </c:pt>
                <c:pt idx="3">
                  <c:v>PENTA</c:v>
                </c:pt>
                <c:pt idx="4">
                  <c:v>PENVA</c:v>
                </c:pt>
                <c:pt idx="5">
                  <c:v>TOTAL </c:v>
                </c:pt>
              </c:strCache>
            </c:strRef>
          </c:cat>
          <c:val>
            <c:numRef>
              <c:f>Hoja1!$C$2:$C$7</c:f>
              <c:numCache>
                <c:formatCode>General</c:formatCode>
                <c:ptCount val="6"/>
                <c:pt idx="0">
                  <c:v>0</c:v>
                </c:pt>
                <c:pt idx="1">
                  <c:v>39</c:v>
                </c:pt>
                <c:pt idx="2">
                  <c:v>0</c:v>
                </c:pt>
                <c:pt idx="3">
                  <c:v>42</c:v>
                </c:pt>
                <c:pt idx="4">
                  <c:v>46</c:v>
                </c:pt>
                <c:pt idx="5">
                  <c:v>127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Año 2013</c:v>
                </c:pt>
              </c:strCache>
            </c:strRef>
          </c:tx>
          <c:cat>
            <c:strRef>
              <c:f>Hoja1!$A$2:$A$7</c:f>
              <c:strCache>
                <c:ptCount val="6"/>
                <c:pt idx="0">
                  <c:v>PENBU</c:v>
                </c:pt>
                <c:pt idx="1">
                  <c:v>PENCA</c:v>
                </c:pt>
                <c:pt idx="2">
                  <c:v>PENGUA</c:v>
                </c:pt>
                <c:pt idx="3">
                  <c:v>PENTA</c:v>
                </c:pt>
                <c:pt idx="4">
                  <c:v>PENVA</c:v>
                </c:pt>
                <c:pt idx="5">
                  <c:v>TOTAL </c:v>
                </c:pt>
              </c:strCache>
            </c:strRef>
          </c:cat>
          <c:val>
            <c:numRef>
              <c:f>Hoja1!$D$2:$D$7</c:f>
              <c:numCache>
                <c:formatCode>General</c:formatCode>
                <c:ptCount val="6"/>
                <c:pt idx="0">
                  <c:v>2</c:v>
                </c:pt>
                <c:pt idx="1">
                  <c:v>160</c:v>
                </c:pt>
                <c:pt idx="2">
                  <c:v>10</c:v>
                </c:pt>
                <c:pt idx="3">
                  <c:v>61</c:v>
                </c:pt>
                <c:pt idx="4">
                  <c:v>9</c:v>
                </c:pt>
                <c:pt idx="5">
                  <c:v>246</c:v>
                </c:pt>
              </c:numCache>
            </c:numRef>
          </c:val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Año 2014</c:v>
                </c:pt>
              </c:strCache>
            </c:strRef>
          </c:tx>
          <c:cat>
            <c:strRef>
              <c:f>Hoja1!$A$2:$A$7</c:f>
              <c:strCache>
                <c:ptCount val="6"/>
                <c:pt idx="0">
                  <c:v>PENBU</c:v>
                </c:pt>
                <c:pt idx="1">
                  <c:v>PENCA</c:v>
                </c:pt>
                <c:pt idx="2">
                  <c:v>PENGUA</c:v>
                </c:pt>
                <c:pt idx="3">
                  <c:v>PENTA</c:v>
                </c:pt>
                <c:pt idx="4">
                  <c:v>PENVA</c:v>
                </c:pt>
                <c:pt idx="5">
                  <c:v>TOTAL </c:v>
                </c:pt>
              </c:strCache>
            </c:strRef>
          </c:cat>
          <c:val>
            <c:numRef>
              <c:f>Hoja1!$E$2:$E$7</c:f>
              <c:numCache>
                <c:formatCode>General</c:formatCode>
                <c:ptCount val="6"/>
                <c:pt idx="0">
                  <c:v>11</c:v>
                </c:pt>
                <c:pt idx="1">
                  <c:v>10</c:v>
                </c:pt>
                <c:pt idx="2">
                  <c:v>3</c:v>
                </c:pt>
                <c:pt idx="3">
                  <c:v>44</c:v>
                </c:pt>
                <c:pt idx="4">
                  <c:v>31</c:v>
                </c:pt>
                <c:pt idx="5">
                  <c:v>106</c:v>
                </c:pt>
              </c:numCache>
            </c:numRef>
          </c:val>
        </c:ser>
        <c:ser>
          <c:idx val="4"/>
          <c:order val="4"/>
          <c:tx>
            <c:strRef>
              <c:f>Hoja1!$F$1</c:f>
              <c:strCache>
                <c:ptCount val="1"/>
                <c:pt idx="0">
                  <c:v>AÑO 2015</c:v>
                </c:pt>
              </c:strCache>
            </c:strRef>
          </c:tx>
          <c:cat>
            <c:strRef>
              <c:f>Hoja1!$A$2:$A$7</c:f>
              <c:strCache>
                <c:ptCount val="6"/>
                <c:pt idx="0">
                  <c:v>PENBU</c:v>
                </c:pt>
                <c:pt idx="1">
                  <c:v>PENCA</c:v>
                </c:pt>
                <c:pt idx="2">
                  <c:v>PENGUA</c:v>
                </c:pt>
                <c:pt idx="3">
                  <c:v>PENTA</c:v>
                </c:pt>
                <c:pt idx="4">
                  <c:v>PENVA</c:v>
                </c:pt>
                <c:pt idx="5">
                  <c:v>TOTAL </c:v>
                </c:pt>
              </c:strCache>
            </c:strRef>
          </c:cat>
          <c:val>
            <c:numRef>
              <c:f>Hoja1!$F$2:$F$7</c:f>
              <c:numCache>
                <c:formatCode>General</c:formatCode>
                <c:ptCount val="6"/>
                <c:pt idx="0">
                  <c:v>4</c:v>
                </c:pt>
                <c:pt idx="1">
                  <c:v>4</c:v>
                </c:pt>
                <c:pt idx="2">
                  <c:v>9</c:v>
                </c:pt>
                <c:pt idx="3">
                  <c:v>14</c:v>
                </c:pt>
                <c:pt idx="4">
                  <c:v>23</c:v>
                </c:pt>
                <c:pt idx="5">
                  <c:v>54</c:v>
                </c:pt>
              </c:numCache>
            </c:numRef>
          </c:val>
        </c:ser>
        <c:ser>
          <c:idx val="5"/>
          <c:order val="5"/>
          <c:tx>
            <c:strRef>
              <c:f>Hoja1!$G$1</c:f>
              <c:strCache>
                <c:ptCount val="1"/>
                <c:pt idx="0">
                  <c:v>Total por entorno </c:v>
                </c:pt>
              </c:strCache>
            </c:strRef>
          </c:tx>
          <c:cat>
            <c:strRef>
              <c:f>Hoja1!$A$2:$A$7</c:f>
              <c:strCache>
                <c:ptCount val="6"/>
                <c:pt idx="0">
                  <c:v>PENBU</c:v>
                </c:pt>
                <c:pt idx="1">
                  <c:v>PENCA</c:v>
                </c:pt>
                <c:pt idx="2">
                  <c:v>PENGUA</c:v>
                </c:pt>
                <c:pt idx="3">
                  <c:v>PENTA</c:v>
                </c:pt>
                <c:pt idx="4">
                  <c:v>PENVA</c:v>
                </c:pt>
                <c:pt idx="5">
                  <c:v>TOTAL </c:v>
                </c:pt>
              </c:strCache>
            </c:strRef>
          </c:cat>
          <c:val>
            <c:numRef>
              <c:f>Hoja1!$G$2:$G$7</c:f>
              <c:numCache>
                <c:formatCode>General</c:formatCode>
                <c:ptCount val="6"/>
                <c:pt idx="0">
                  <c:v>34</c:v>
                </c:pt>
                <c:pt idx="1">
                  <c:v>236</c:v>
                </c:pt>
                <c:pt idx="2">
                  <c:v>27</c:v>
                </c:pt>
                <c:pt idx="3">
                  <c:v>181</c:v>
                </c:pt>
                <c:pt idx="4">
                  <c:v>119</c:v>
                </c:pt>
              </c:numCache>
            </c:numRef>
          </c:val>
        </c:ser>
        <c:axId val="94126464"/>
        <c:axId val="94128000"/>
      </c:barChart>
      <c:catAx>
        <c:axId val="94126464"/>
        <c:scaling>
          <c:orientation val="minMax"/>
        </c:scaling>
        <c:axPos val="b"/>
        <c:tickLblPos val="nextTo"/>
        <c:crossAx val="94128000"/>
        <c:crosses val="autoZero"/>
        <c:auto val="1"/>
        <c:lblAlgn val="ctr"/>
        <c:lblOffset val="100"/>
      </c:catAx>
      <c:valAx>
        <c:axId val="94128000"/>
        <c:scaling>
          <c:orientation val="minMax"/>
        </c:scaling>
        <c:axPos val="l"/>
        <c:majorGridlines/>
        <c:numFmt formatCode="General" sourceLinked="1"/>
        <c:tickLblPos val="nextTo"/>
        <c:crossAx val="9412646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s-ES_tradnl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558D7D8-BDCB-4FB7-BBAD-A64F569F4968}" type="datetimeFigureOut">
              <a:rPr lang="es-ES"/>
              <a:pPr>
                <a:defRPr/>
              </a:pPr>
              <a:t>18/10/2015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FC858E3-B00B-4A47-9751-2105C9B149A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1ACC7-E917-4B96-88B1-20FD48977C7B}" type="datetimeFigureOut">
              <a:rPr lang="es-ES"/>
              <a:pPr>
                <a:defRPr/>
              </a:pPr>
              <a:t>18/10/2015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59F03-5C3F-4C59-84DE-00998B13D95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69B20-F4BF-428F-A45F-25D0C5895B20}" type="datetimeFigureOut">
              <a:rPr lang="es-ES"/>
              <a:pPr>
                <a:defRPr/>
              </a:pPr>
              <a:t>18/10/2015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055A9-A80D-460A-942A-31AB660731D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4FF29-1317-4623-9ED1-111B7FD3255F}" type="datetimeFigureOut">
              <a:rPr lang="es-ES"/>
              <a:pPr>
                <a:defRPr/>
              </a:pPr>
              <a:t>18/10/2015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973C1-3878-4A99-90FE-802525A572B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5C2E7E-2067-4C68-84CE-53B48B0CE713}" type="datetimeFigureOut">
              <a:rPr lang="es-ES"/>
              <a:pPr>
                <a:defRPr/>
              </a:pPr>
              <a:t>18/10/2015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8211B-0B61-45F0-A71A-A68C04BC8E1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AA747-E6F8-46EB-B724-E5AD7C6F6A17}" type="datetimeFigureOut">
              <a:rPr lang="es-ES"/>
              <a:pPr>
                <a:defRPr/>
              </a:pPr>
              <a:t>18/10/2015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CC751-0D23-4398-8C03-890F5441AD9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94D82-B1D2-47D4-A751-3AEDA75437DE}" type="datetimeFigureOut">
              <a:rPr lang="es-ES"/>
              <a:pPr>
                <a:defRPr/>
              </a:pPr>
              <a:t>18/10/2015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F5777-7232-4D1E-AAF1-172C77EE198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6DA39-A245-4A0D-B493-748F55619FB3}" type="datetimeFigureOut">
              <a:rPr lang="es-ES"/>
              <a:pPr>
                <a:defRPr/>
              </a:pPr>
              <a:t>18/10/2015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02593-BCA7-46F0-A531-5E616A44F8D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E879B-99EC-46BF-9A20-CC1FB4A63B37}" type="datetimeFigureOut">
              <a:rPr lang="es-ES"/>
              <a:pPr>
                <a:defRPr/>
              </a:pPr>
              <a:t>18/10/2015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DAC07-384C-4D79-929C-B2DFC81B7E7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57674-3E7E-45F6-B57A-6382C9CE000E}" type="datetimeFigureOut">
              <a:rPr lang="es-ES"/>
              <a:pPr>
                <a:defRPr/>
              </a:pPr>
              <a:t>18/10/2015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428A1-FF69-43AB-AB1A-759FAE408CD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215CF-A1D6-43E7-ADDC-B545F9E0B4D1}" type="datetimeFigureOut">
              <a:rPr lang="es-ES"/>
              <a:pPr>
                <a:defRPr/>
              </a:pPr>
              <a:t>18/10/2015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EF774-BAA4-4F69-851B-210A2FED24F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0072A-0EC4-4E2C-9695-8767E64F706A}" type="datetimeFigureOut">
              <a:rPr lang="es-ES"/>
              <a:pPr>
                <a:defRPr/>
              </a:pPr>
              <a:t>18/10/2015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DB98E-CF7C-407C-A04F-BEC0483095E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5123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85F4FA6-B6BA-40DF-8800-961236B3CE13}" type="datetimeFigureOut">
              <a:rPr lang="es-ES"/>
              <a:pPr>
                <a:defRPr/>
              </a:pPr>
              <a:t>18/10/2015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6A4F5C7-24B5-4405-87BE-9C7E0AC9671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1196975"/>
            <a:ext cx="8064500" cy="1371600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es-ES" sz="36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s-ES" sz="36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s-E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Formación de  Actuantes de los Planes de Emergencia Nuclear</a:t>
            </a:r>
          </a:p>
        </p:txBody>
      </p:sp>
      <p:pic>
        <p:nvPicPr>
          <p:cNvPr id="6147" name="Picture 4" descr="Central nuclear"/>
          <p:cNvPicPr>
            <a:picLocks noGrp="1" noChangeAspect="1" noChangeArrowheads="1"/>
          </p:cNvPicPr>
          <p:nvPr>
            <p:ph type="subTitle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75656" y="2924944"/>
            <a:ext cx="5902325" cy="1612900"/>
          </a:xfrm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3203575" y="5300663"/>
            <a:ext cx="595291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Isabel Vera Navascués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Titulada Superior de Formación en Gestión de Emergencias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Dirección General de Protección Civil y Emergencias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Ministerio del Interior </a:t>
            </a:r>
          </a:p>
          <a:p>
            <a:pPr lvl="6"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Madrid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, </a:t>
            </a:r>
            <a:r>
              <a:rPr lang="es-E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19 de octubre  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de </a:t>
            </a:r>
            <a:r>
              <a:rPr lang="es-E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2015</a:t>
            </a:r>
            <a:endParaRPr lang="es-ES" b="1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pic>
        <p:nvPicPr>
          <p:cNvPr id="6149" name="Picture 8" descr="Imagen anagrama ma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9243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es-ES" sz="3600" dirty="0" smtClean="0">
                <a:latin typeface="Comic Sans MS" pitchFamily="66" charset="0"/>
              </a:rPr>
              <a:t/>
            </a:r>
            <a:br>
              <a:rPr lang="es-ES" sz="3600" dirty="0" smtClean="0">
                <a:latin typeface="Comic Sans MS" pitchFamily="66" charset="0"/>
              </a:rPr>
            </a:br>
            <a:r>
              <a:rPr lang="es-ES" sz="3600" dirty="0" smtClean="0">
                <a:latin typeface="Comic Sans MS" pitchFamily="66" charset="0"/>
              </a:rPr>
              <a:t/>
            </a:r>
            <a:br>
              <a:rPr lang="es-ES" sz="3600" dirty="0" smtClean="0">
                <a:latin typeface="Comic Sans MS" pitchFamily="66" charset="0"/>
              </a:rPr>
            </a:br>
            <a:r>
              <a:rPr lang="es-E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Jornadas teórico prácticas  que complementan la formación </a:t>
            </a:r>
            <a:r>
              <a:rPr lang="es-ES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On</a:t>
            </a:r>
            <a:r>
              <a:rPr lang="es-E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Line</a:t>
            </a:r>
            <a:br>
              <a:rPr lang="es-E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s-E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dirty="0" smtClean="0">
                <a:latin typeface="Comic Sans MS" pitchFamily="66" charset="0"/>
              </a:rPr>
              <a:t/>
            </a:r>
            <a:br>
              <a:rPr lang="es-ES" dirty="0" smtClean="0">
                <a:latin typeface="Comic Sans MS" pitchFamily="66" charset="0"/>
              </a:rPr>
            </a:br>
            <a:r>
              <a:rPr lang="es-ES_tradnl" sz="1400" dirty="0" smtClean="0">
                <a:latin typeface="Comic Sans MS" pitchFamily="66" charset="0"/>
                <a:ea typeface="+mn-ea"/>
                <a:cs typeface="+mn-cs"/>
              </a:rPr>
              <a:t>Estas jornadas pretenden  poner en práctica los conocimientos y habilidades   adquiridos en la formación ON LINE para  una correcta actuación de los distintos grupos operativos  ante una emergencia nuclear, se organizan en municipios de los  entornos nucleares.</a:t>
            </a:r>
            <a:endParaRPr lang="es-ES_tradnl" sz="1400" dirty="0"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sz="half" idx="1"/>
          </p:nvPr>
        </p:nvSpPr>
        <p:spPr>
          <a:xfrm>
            <a:off x="467544" y="1988840"/>
            <a:ext cx="4038600" cy="4525963"/>
          </a:xfrm>
        </p:spPr>
        <p:txBody>
          <a:bodyPr/>
          <a:lstStyle/>
          <a:p>
            <a:endParaRPr lang="es-ES_tradnl" sz="1400" dirty="0" smtClean="0"/>
          </a:p>
          <a:p>
            <a:pPr algn="ctr">
              <a:buNone/>
            </a:pPr>
            <a:endParaRPr lang="es-ES_tradnl" sz="14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es-ES_tradnl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JORNADA TEÓRICO – PRACTICA  SOBRE  “ACTUACIÓN SANITARIA EN EMERGENCIAS NUCLEARES “</a:t>
            </a:r>
          </a:p>
          <a:p>
            <a:endParaRPr lang="es-ES_tradnl" sz="1400" dirty="0" smtClean="0"/>
          </a:p>
          <a:p>
            <a:pPr>
              <a:buNone/>
            </a:pPr>
            <a:r>
              <a:rPr lang="es-ES_tradnl" sz="2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		Objetivos:</a:t>
            </a:r>
          </a:p>
          <a:p>
            <a:pPr>
              <a:buNone/>
            </a:pPr>
            <a:r>
              <a:rPr lang="es-ES_tradnl" sz="1400" dirty="0" smtClean="0"/>
              <a:t> </a:t>
            </a:r>
          </a:p>
          <a:p>
            <a:pPr lvl="0"/>
            <a:r>
              <a:rPr lang="es-ES_tradnl" sz="1400" dirty="0" smtClean="0"/>
              <a:t>Conocer la Estructura de los Planes Directores de Emergencia Nuclear de su entorno </a:t>
            </a:r>
          </a:p>
          <a:p>
            <a:pPr lvl="0"/>
            <a:r>
              <a:rPr lang="es-ES_tradnl" sz="1400" dirty="0" smtClean="0"/>
              <a:t>Conocer la organización y actuación del Plan de Grupo Sanitario.</a:t>
            </a:r>
          </a:p>
          <a:p>
            <a:pPr lvl="0"/>
            <a:r>
              <a:rPr lang="es-ES_tradnl" sz="1400" dirty="0" smtClean="0"/>
              <a:t>Conocer las instalaciones y dotaciones de una Estación de Clasificación y Descontaminación </a:t>
            </a:r>
          </a:p>
          <a:p>
            <a:pPr lvl="0"/>
            <a:r>
              <a:rPr lang="es-ES_tradnl" sz="1400" dirty="0" smtClean="0"/>
              <a:t>Practicar el manejo de equipos de  medida  radiológica</a:t>
            </a:r>
          </a:p>
          <a:p>
            <a:pPr lvl="0"/>
            <a:r>
              <a:rPr lang="es-ES_tradnl" sz="1400" dirty="0" smtClean="0"/>
              <a:t>Practicar las actuaciones sanitarias a llevar a cabo en una Estación de clasificación y Descontaminación </a:t>
            </a:r>
          </a:p>
          <a:p>
            <a:endParaRPr lang="es-ES_tradnl" dirty="0"/>
          </a:p>
        </p:txBody>
      </p:sp>
      <p:sp>
        <p:nvSpPr>
          <p:cNvPr id="6" name="5 Marcador de contenido"/>
          <p:cNvSpPr>
            <a:spLocks noGrp="1"/>
          </p:cNvSpPr>
          <p:nvPr>
            <p:ph sz="half" idx="2"/>
          </p:nvPr>
        </p:nvSpPr>
        <p:spPr>
          <a:xfrm>
            <a:off x="4644008" y="2204864"/>
            <a:ext cx="4038600" cy="4525963"/>
          </a:xfrm>
        </p:spPr>
        <p:txBody>
          <a:bodyPr/>
          <a:lstStyle/>
          <a:p>
            <a:pPr algn="ctr">
              <a:buNone/>
            </a:pPr>
            <a:endParaRPr lang="es-ES_tradnl" sz="14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es-ES_tradnl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JORNADA TEÓRICO – PRACTICA  SOBRE  “FORMACIÓN GENERAL EN ACTUACIÓN  EN EMERGENCIAS NUCLEARES “</a:t>
            </a:r>
          </a:p>
          <a:p>
            <a:pPr>
              <a:buNone/>
            </a:pPr>
            <a:endParaRPr lang="es-ES_tradnl" sz="1400" dirty="0" smtClean="0"/>
          </a:p>
          <a:p>
            <a:pPr algn="ctr">
              <a:buNone/>
            </a:pPr>
            <a:r>
              <a:rPr lang="es-ES_tradnl" sz="2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Objetivos:</a:t>
            </a:r>
          </a:p>
          <a:p>
            <a:pPr>
              <a:buNone/>
            </a:pPr>
            <a:endParaRPr lang="es-ES_tradnl" sz="1400" dirty="0" smtClean="0"/>
          </a:p>
          <a:p>
            <a:pPr lvl="0"/>
            <a:r>
              <a:rPr lang="es-ES_tradnl" sz="1400" dirty="0" smtClean="0"/>
              <a:t> Conocer la Estructura de los Planes Directores de Emergencia Nuclear de su entorno </a:t>
            </a:r>
          </a:p>
          <a:p>
            <a:pPr lvl="0"/>
            <a:r>
              <a:rPr lang="es-ES_tradnl" sz="1400" dirty="0" smtClean="0"/>
              <a:t>Conocer las funciones de los distintos Grupos Operativos /Servicios  </a:t>
            </a:r>
          </a:p>
          <a:p>
            <a:pPr lvl="0"/>
            <a:r>
              <a:rPr lang="es-ES_tradnl" sz="1400" dirty="0" smtClean="0"/>
              <a:t>Practicar el manejo de equipos de comunicaciones y medida  radiológica. </a:t>
            </a:r>
          </a:p>
          <a:p>
            <a:pPr lvl="0"/>
            <a:r>
              <a:rPr lang="es-ES_tradnl" sz="1400" dirty="0" smtClean="0"/>
              <a:t>Practicar las actuaciones de los distintos grupos Operativos/ Servicios  ante una emergencia nuclear</a:t>
            </a:r>
          </a:p>
          <a:p>
            <a:pPr>
              <a:buNone/>
            </a:pPr>
            <a:endParaRPr lang="es-ES_tradnl" dirty="0" smtClean="0"/>
          </a:p>
          <a:p>
            <a:endParaRPr lang="es-ES_tradnl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 dirty="0"/>
          </a:p>
        </p:txBody>
      </p:sp>
      <p:pic>
        <p:nvPicPr>
          <p:cNvPr id="1027" name="Picture 3" descr="C:\Users\ivera\AppData\Local\Microsoft\Windows\Temporary Internet Files\Content.IE5\9TUHNHPZ\ZKP6rq5xjQUH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-105031"/>
            <a:ext cx="8568952" cy="67722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r>
              <a:rPr lang="es-E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Formación del personal adscrito a los Planes Exteriores de Emergencia Nuclear </a:t>
            </a:r>
            <a:endParaRPr lang="es-ES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r>
              <a:rPr lang="es-ES" sz="2800" dirty="0" smtClean="0">
                <a:latin typeface="Comic Sans MS" pitchFamily="66" charset="0"/>
              </a:rPr>
              <a:t>Formación Común para todos los actuantes </a:t>
            </a:r>
          </a:p>
          <a:p>
            <a:endParaRPr lang="es-ES" sz="2800" dirty="0" smtClean="0">
              <a:latin typeface="Comic Sans MS" pitchFamily="66" charset="0"/>
            </a:endParaRPr>
          </a:p>
          <a:p>
            <a:r>
              <a:rPr lang="es-ES" sz="2800" dirty="0" smtClean="0">
                <a:latin typeface="Comic Sans MS" pitchFamily="66" charset="0"/>
              </a:rPr>
              <a:t>Formación  Especializada para  Grupos Operativos.</a:t>
            </a:r>
          </a:p>
          <a:p>
            <a:endParaRPr lang="es-ES" sz="2800" dirty="0" smtClean="0">
              <a:latin typeface="Comic Sans MS" pitchFamily="66" charset="0"/>
            </a:endParaRPr>
          </a:p>
          <a:p>
            <a:r>
              <a:rPr lang="es-ES" sz="2800" dirty="0" smtClean="0">
                <a:latin typeface="Comic Sans MS" pitchFamily="66" charset="0"/>
              </a:rPr>
              <a:t>Formación Común a todos los miembros de un mismo Plan de Protección Civil exterior a la central nuclear</a:t>
            </a:r>
          </a:p>
          <a:p>
            <a:pPr>
              <a:buNone/>
            </a:pPr>
            <a:r>
              <a:rPr lang="es-ES" sz="2800" dirty="0" smtClean="0">
                <a:latin typeface="Comic Sans MS" pitchFamily="66" charset="0"/>
              </a:rPr>
              <a:t> </a:t>
            </a:r>
          </a:p>
          <a:p>
            <a:r>
              <a:rPr lang="es-ES" sz="2800" dirty="0" smtClean="0">
                <a:latin typeface="Comic Sans MS" pitchFamily="66" charset="0"/>
              </a:rPr>
              <a:t> Formación Común a todos los miembros de un mismo Plan municipal de protección civil ante el riesgo de accidentes en centrales nucleares  </a:t>
            </a:r>
          </a:p>
          <a:p>
            <a:endParaRPr lang="es-E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0"/>
            <a:ext cx="8229600" cy="1008112"/>
          </a:xfrm>
        </p:spPr>
        <p:txBody>
          <a:bodyPr/>
          <a:lstStyle/>
          <a:p>
            <a:r>
              <a:rPr lang="es-ES_tradnl" sz="3200" b="1" dirty="0" smtClean="0">
                <a:solidFill>
                  <a:srgbClr val="C00000"/>
                </a:solidFill>
              </a:rPr>
              <a:t/>
            </a:r>
            <a:br>
              <a:rPr lang="es-ES_tradnl" sz="3200" b="1" dirty="0" smtClean="0">
                <a:solidFill>
                  <a:srgbClr val="C00000"/>
                </a:solidFill>
              </a:rPr>
            </a:br>
            <a:r>
              <a:rPr lang="es-ES_tradnl" sz="3200" b="1" dirty="0" smtClean="0">
                <a:solidFill>
                  <a:srgbClr val="C00000"/>
                </a:solidFill>
              </a:rPr>
              <a:t/>
            </a:r>
            <a:br>
              <a:rPr lang="es-ES_tradnl" sz="3200" b="1" dirty="0" smtClean="0">
                <a:solidFill>
                  <a:srgbClr val="C00000"/>
                </a:solidFill>
              </a:rPr>
            </a:br>
            <a:r>
              <a:rPr lang="es-ES_tradnl" sz="3200" b="1" dirty="0" smtClean="0">
                <a:solidFill>
                  <a:srgbClr val="C00000"/>
                </a:solidFill>
              </a:rPr>
              <a:t/>
            </a:r>
            <a:br>
              <a:rPr lang="es-ES_tradnl" sz="3200" b="1" dirty="0" smtClean="0">
                <a:solidFill>
                  <a:srgbClr val="C00000"/>
                </a:solidFill>
              </a:rPr>
            </a:br>
            <a:r>
              <a:rPr lang="es-ES_tradnl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Formación Común a todos los Actuantes </a:t>
            </a:r>
            <a:br>
              <a:rPr lang="es-ES_tradnl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s-ES_tradnl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Curso Formación General en Actuación en Emergencias Nucleares </a:t>
            </a:r>
            <a:r>
              <a:rPr lang="es-ES_tradnl" sz="2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On</a:t>
            </a:r>
            <a:r>
              <a:rPr lang="es-ES_tradnl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Line </a:t>
            </a:r>
            <a:r>
              <a:rPr lang="es-ES_tradnl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es-ES_tradnl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s-ES_tradnl" sz="1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(noviembre 2015  – marzo 2016) </a:t>
            </a:r>
            <a:r>
              <a:rPr lang="es-ES_tradnl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es-ES_tradnl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endParaRPr lang="es-E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916832"/>
            <a:ext cx="9144000" cy="4941168"/>
          </a:xfrm>
        </p:spPr>
        <p:txBody>
          <a:bodyPr/>
          <a:lstStyle/>
          <a:p>
            <a:pPr algn="just">
              <a:lnSpc>
                <a:spcPct val="80000"/>
              </a:lnSpc>
              <a:spcBef>
                <a:spcPct val="40000"/>
              </a:spcBef>
              <a:buClr>
                <a:srgbClr val="ACB49D"/>
              </a:buClr>
              <a:buSzPct val="70000"/>
              <a:buNone/>
            </a:pPr>
            <a:endParaRPr lang="es-ES" sz="20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tabLst>
                <a:tab pos="457200" algn="l"/>
              </a:tabLst>
            </a:pPr>
            <a:endParaRPr lang="es-ES" sz="18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tabLst>
                <a:tab pos="457200" algn="l"/>
              </a:tabLst>
            </a:pPr>
            <a:endParaRPr lang="es-ES" sz="18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  <a:tabLst>
                <a:tab pos="457200" algn="l"/>
              </a:tabLst>
            </a:pPr>
            <a:r>
              <a:rPr lang="es-ES" sz="1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OBJETIVOS  ESPECIFICOS:</a:t>
            </a:r>
            <a:endParaRPr lang="es-ES_tradnl" sz="18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0" lvl="0" indent="0" algn="just" eaLnBrk="1" hangingPunct="1">
              <a:spcBef>
                <a:spcPct val="0"/>
              </a:spcBef>
              <a:buFontTx/>
              <a:buChar char="•"/>
              <a:tabLst>
                <a:tab pos="457200" algn="l"/>
              </a:tabLst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Tomar conciencia de la necesidad de preparación para una actuación eficiente ante una   emergencia nuclear.</a:t>
            </a:r>
            <a:endParaRPr lang="es-ES" sz="18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0" lvl="0" indent="0" algn="just">
              <a:spcBef>
                <a:spcPct val="0"/>
              </a:spcBef>
              <a:buFontTx/>
              <a:buChar char="•"/>
              <a:tabLst>
                <a:tab pos="457200" algn="l"/>
              </a:tabLst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Conocer el Sistema Nacional de Protección Civil y su funcionamiento.</a:t>
            </a:r>
            <a:endParaRPr lang="es-ES" sz="18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0" lvl="0" indent="0" algn="just">
              <a:spcBef>
                <a:spcPct val="0"/>
              </a:spcBef>
              <a:buFontTx/>
              <a:buChar char="•"/>
              <a:tabLst>
                <a:tab pos="457200" algn="l"/>
              </a:tabLst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Conocer las características de los accidentes nucleares y  los riesgos que comportan.</a:t>
            </a:r>
            <a:endParaRPr lang="es-ES" sz="18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0" lvl="0" indent="0" algn="just">
              <a:spcBef>
                <a:spcPct val="0"/>
              </a:spcBef>
              <a:buFontTx/>
              <a:buChar char="•"/>
              <a:tabLst>
                <a:tab pos="457200" algn="l"/>
              </a:tabLst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Conocer la Estructura de los Planes de Emergencia Nuclear.</a:t>
            </a:r>
            <a:endParaRPr lang="es-ES" sz="18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0" lvl="0" indent="0" algn="just">
              <a:spcBef>
                <a:spcPct val="0"/>
              </a:spcBef>
              <a:buFontTx/>
              <a:buChar char="•"/>
              <a:tabLst>
                <a:tab pos="457200" algn="l"/>
              </a:tabLst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Conocer los equipos de  Comunicaciones  y Medida  Radiológica y su funcionamiento.</a:t>
            </a:r>
            <a:endParaRPr lang="es-ES" sz="18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0" lvl="0" indent="0" algn="just">
              <a:spcBef>
                <a:spcPct val="0"/>
              </a:spcBef>
              <a:buFontTx/>
              <a:buChar char="•"/>
              <a:tabLst>
                <a:tab pos="457200" algn="l"/>
              </a:tabLst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Conocer las funciones asignadas a  las corporaciones municipales en los Planes Municipales de  Emergencia Nuclear.</a:t>
            </a:r>
          </a:p>
          <a:p>
            <a:pPr marL="0" lvl="0" indent="0" algn="just">
              <a:spcBef>
                <a:spcPct val="0"/>
              </a:spcBef>
              <a:buFontTx/>
              <a:buChar char="•"/>
              <a:tabLst>
                <a:tab pos="457200" algn="l"/>
              </a:tabLst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Conocer las medidas de protección del personal de intervención contra las radiaciones ionizantes </a:t>
            </a:r>
          </a:p>
          <a:p>
            <a:pPr marL="0" lvl="0" indent="0" algn="just">
              <a:spcBef>
                <a:spcPct val="0"/>
              </a:spcBef>
              <a:buFontTx/>
              <a:buChar char="•"/>
              <a:tabLst>
                <a:tab pos="457200" algn="l"/>
              </a:tabLst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Adquirir unas orientaciones para poder implantar y mantener la eficacia de los Planes de Emergencia Nuclear </a:t>
            </a:r>
          </a:p>
          <a:p>
            <a:pPr marL="0" indent="0" algn="just">
              <a:spcBef>
                <a:spcPct val="0"/>
              </a:spcBef>
              <a:buFontTx/>
              <a:buChar char="•"/>
              <a:tabLst>
                <a:tab pos="457200" algn="l"/>
              </a:tabLst>
            </a:pPr>
            <a:endParaRPr lang="es-ES_tradnl" sz="18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0" indent="0" algn="just">
              <a:spcBef>
                <a:spcPct val="0"/>
              </a:spcBef>
              <a:buFontTx/>
              <a:buChar char="•"/>
              <a:tabLst>
                <a:tab pos="457200" algn="l"/>
              </a:tabLst>
            </a:pPr>
            <a:endParaRPr lang="es-ES" sz="18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0" lvl="0" indent="0" algn="just">
              <a:spcBef>
                <a:spcPct val="0"/>
              </a:spcBef>
              <a:buFontTx/>
              <a:buChar char="•"/>
              <a:tabLst>
                <a:tab pos="457200" algn="l"/>
              </a:tabLst>
            </a:pPr>
            <a:endParaRPr lang="es-ES" sz="18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5" name="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1124744"/>
            <a:ext cx="16196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Rectángulo"/>
          <p:cNvSpPr/>
          <p:nvPr/>
        </p:nvSpPr>
        <p:spPr>
          <a:xfrm>
            <a:off x="0" y="1340768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es-ES" b="1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None/>
            </a:pPr>
            <a:r>
              <a:rPr lang="es-E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</a:p>
          <a:p>
            <a:pPr>
              <a:buNone/>
            </a:pP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Esta edición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está dirigida  prioritariamente al  </a:t>
            </a:r>
            <a:r>
              <a:rPr lang="es-ES_tradnl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Personal de las organizaciones municipales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con responsabilidad en la actuación en emergencias nucleares.</a:t>
            </a:r>
            <a:endParaRPr lang="es-ES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0"/>
            <a:ext cx="8229600" cy="1008112"/>
          </a:xfrm>
        </p:spPr>
        <p:txBody>
          <a:bodyPr/>
          <a:lstStyle/>
          <a:p>
            <a:r>
              <a:rPr lang="es-ES_tradnl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es-ES_tradnl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s-ES_tradnl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es-ES_tradnl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s-ES_tradnl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es-ES_tradnl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s-ES_tradnl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Formación Común a todos los Actuantes </a:t>
            </a:r>
            <a:br>
              <a:rPr lang="es-ES_tradnl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s-ES_tradnl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Curso Formación General en Actuación en Emergencias Nucleares </a:t>
            </a:r>
            <a:r>
              <a:rPr lang="es-ES_tradnl" sz="2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On</a:t>
            </a:r>
            <a:r>
              <a:rPr lang="es-ES_tradnl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Line </a:t>
            </a:r>
            <a:br>
              <a:rPr lang="es-ES_tradnl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s-ES_tradnl" sz="1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(noviembre 2015  – marzo 2016) </a:t>
            </a:r>
            <a:r>
              <a:rPr lang="es-ES_tradnl" sz="3200" b="1" dirty="0" smtClean="0">
                <a:solidFill>
                  <a:srgbClr val="C00000"/>
                </a:solidFill>
              </a:rPr>
              <a:t/>
            </a:r>
            <a:br>
              <a:rPr lang="es-ES_tradnl" sz="3200" b="1" dirty="0" smtClean="0">
                <a:solidFill>
                  <a:srgbClr val="C00000"/>
                </a:solidFill>
              </a:rPr>
            </a:br>
            <a:r>
              <a:rPr lang="es-ES_tradnl" sz="2400" b="1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es-ES_tradnl" sz="2400" b="1" dirty="0" smtClean="0">
                <a:solidFill>
                  <a:srgbClr val="C00000"/>
                </a:solidFill>
                <a:latin typeface="Comic Sans MS" pitchFamily="66" charset="0"/>
              </a:rPr>
            </a:br>
            <a:endParaRPr lang="es-ES" sz="2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484784"/>
            <a:ext cx="8892480" cy="5102027"/>
          </a:xfrm>
        </p:spPr>
        <p:txBody>
          <a:bodyPr/>
          <a:lstStyle/>
          <a:p>
            <a:pPr algn="just">
              <a:lnSpc>
                <a:spcPct val="80000"/>
              </a:lnSpc>
              <a:spcBef>
                <a:spcPct val="40000"/>
              </a:spcBef>
              <a:buClr>
                <a:srgbClr val="ACB49D"/>
              </a:buClr>
              <a:buSzPct val="70000"/>
              <a:buNone/>
            </a:pPr>
            <a:r>
              <a:rPr lang="es-E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CONTENIDOS:</a:t>
            </a:r>
          </a:p>
          <a:p>
            <a:pPr algn="just">
              <a:lnSpc>
                <a:spcPct val="80000"/>
              </a:lnSpc>
              <a:spcBef>
                <a:spcPct val="40000"/>
              </a:spcBef>
              <a:buClr>
                <a:srgbClr val="ACB49D"/>
              </a:buClr>
              <a:buSzPct val="70000"/>
              <a:buNone/>
            </a:pPr>
            <a:endParaRPr lang="es-ES" sz="20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lvl="0"/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Sistema Nacional de Protección Civil. </a:t>
            </a:r>
          </a:p>
          <a:p>
            <a:pPr lvl="0"/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Nociones Básicas sobre Centrales Nucleares, la radiactividad y sus riesgos.</a:t>
            </a:r>
          </a:p>
          <a:p>
            <a:pPr lvl="0"/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Planificación de Protección civil para emergencias nucleares. </a:t>
            </a:r>
          </a:p>
          <a:p>
            <a:pPr lvl="0"/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Planes  de Actuación Municipal en Emergencia Nuclear. </a:t>
            </a:r>
          </a:p>
          <a:p>
            <a:pPr lvl="0"/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Equipos de Comunicaciones  Manejo y funcionamiento.</a:t>
            </a:r>
            <a:endParaRPr lang="es-ES" sz="18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lvl="0"/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Equipos de detección y medida radiológica Manejo y funcionamiento.</a:t>
            </a:r>
            <a:endParaRPr lang="es-ES" sz="18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lvl="0"/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Protección del personal de los servicios de intervención</a:t>
            </a:r>
            <a:endParaRPr lang="es-ES" sz="18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algn="just">
              <a:lnSpc>
                <a:spcPct val="80000"/>
              </a:lnSpc>
              <a:spcBef>
                <a:spcPct val="40000"/>
              </a:spcBef>
              <a:buClr>
                <a:schemeClr val="tx1"/>
              </a:buClr>
              <a:buSzPct val="70000"/>
              <a:buFont typeface="Wingdings" pitchFamily="2" charset="2"/>
              <a:buChar char="Ø"/>
            </a:pP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Implantación de los Planes de emergencia Nuclear: Información a la población en los Planes de emergencia Nuclear,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Formación del personal de Intervención</a:t>
            </a: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y Ejercicios y simulacros </a:t>
            </a:r>
          </a:p>
          <a:p>
            <a:pPr algn="just">
              <a:lnSpc>
                <a:spcPct val="80000"/>
              </a:lnSpc>
              <a:spcBef>
                <a:spcPct val="40000"/>
              </a:spcBef>
              <a:buClr>
                <a:schemeClr val="tx1"/>
              </a:buClr>
              <a:buSzPct val="70000"/>
              <a:buFont typeface="Wingdings" pitchFamily="2" charset="2"/>
              <a:buChar char="Ø"/>
            </a:pPr>
            <a:endParaRPr lang="es-ES" sz="18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0" indent="0" eaLnBrk="1" fontAlgn="auto" hangingPunct="1">
              <a:spcAft>
                <a:spcPts val="0"/>
              </a:spcAft>
              <a:buClr>
                <a:srgbClr val="000099"/>
              </a:buClr>
              <a:buFont typeface="Arial" pitchFamily="34" charset="0"/>
              <a:buNone/>
              <a:defRPr/>
            </a:pPr>
            <a:r>
              <a:rPr lang="es-E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" sz="1800" b="1" dirty="0" smtClean="0">
                <a:solidFill>
                  <a:srgbClr val="A80000"/>
                </a:solidFill>
                <a:latin typeface="Comic Sans MS" pitchFamily="66" charset="0"/>
              </a:rPr>
              <a:t>METODOLOGIA: </a:t>
            </a:r>
          </a:p>
          <a:p>
            <a:pPr marL="0" indent="0" eaLnBrk="1" fontAlgn="auto" hangingPunct="1">
              <a:spcAft>
                <a:spcPts val="0"/>
              </a:spcAft>
              <a:buClr>
                <a:srgbClr val="000099"/>
              </a:buClr>
              <a:buFont typeface="Arial" pitchFamily="34" charset="0"/>
              <a:buNone/>
              <a:defRPr/>
            </a:pPr>
            <a:r>
              <a:rPr lang="es-ES" sz="1800" dirty="0" smtClean="0">
                <a:latin typeface="Comic Sans MS" pitchFamily="66" charset="0"/>
              </a:rPr>
              <a:t>Plataforma virtual con contenidos, algunos interactivos, foros </a:t>
            </a:r>
            <a:r>
              <a:rPr lang="es-ES" sz="1800" dirty="0" err="1" smtClean="0">
                <a:latin typeface="Comic Sans MS" pitchFamily="66" charset="0"/>
              </a:rPr>
              <a:t>tutorizados</a:t>
            </a:r>
            <a:r>
              <a:rPr lang="es-ES" sz="1800" dirty="0" smtClean="0">
                <a:latin typeface="Comic Sans MS" pitchFamily="66" charset="0"/>
              </a:rPr>
              <a:t> por expertos de la Dirección General de Protección Civil y Emergencias , Instituto Nacional de Seguridad e Higiene en el Trabajo  y Consejo de Seguridad Nuclear  </a:t>
            </a:r>
            <a:endParaRPr lang="es-ES" sz="2000" dirty="0" smtClean="0">
              <a:latin typeface="Comic Sans MS" pitchFamily="66" charset="0"/>
            </a:endParaRPr>
          </a:p>
          <a:p>
            <a:pPr algn="just">
              <a:lnSpc>
                <a:spcPct val="80000"/>
              </a:lnSpc>
              <a:spcBef>
                <a:spcPct val="40000"/>
              </a:spcBef>
              <a:buClr>
                <a:schemeClr val="tx1"/>
              </a:buClr>
              <a:buSzPct val="70000"/>
              <a:buFont typeface="Wingdings" pitchFamily="2" charset="2"/>
              <a:buChar char="Ø"/>
            </a:pPr>
            <a:endParaRPr lang="es-ES" sz="18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endParaRPr lang="es-ES" dirty="0"/>
          </a:p>
        </p:txBody>
      </p:sp>
      <p:pic>
        <p:nvPicPr>
          <p:cNvPr id="5" name="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1124744"/>
            <a:ext cx="169168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es-ES_tradnl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FORMACIÓN GENERAL EN ACTUACIÓN EN EMERGENCIAS NUCLEARES ON LINE</a:t>
            </a:r>
            <a:br>
              <a:rPr lang="es-ES_tradnl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s-ES_tradnl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Participantes </a:t>
            </a:r>
            <a:endParaRPr lang="es-ES_tradnl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lang="es-ES_tradnl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FORMACIÓN GENERAL EN ACTUACIÓN EN EMERGENCIAS NUCLEARES ON LINE</a:t>
            </a:r>
            <a:endParaRPr lang="es-ES_tradnl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251520" y="1340768"/>
          <a:ext cx="8712968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8676456" cy="1368152"/>
          </a:xfrm>
        </p:spPr>
        <p:txBody>
          <a:bodyPr/>
          <a:lstStyle/>
          <a:p>
            <a:r>
              <a:rPr lang="es-ES" b="1" dirty="0" smtClean="0"/>
              <a:t/>
            </a:r>
            <a:br>
              <a:rPr lang="es-ES" b="1" dirty="0" smtClean="0"/>
            </a:br>
            <a:r>
              <a:rPr lang="es-ES" sz="4000" dirty="0" smtClean="0">
                <a:latin typeface="Comic Sans MS" pitchFamily="66" charset="0"/>
              </a:rPr>
              <a:t> </a:t>
            </a:r>
            <a:br>
              <a:rPr lang="es-ES" sz="4000" dirty="0" smtClean="0">
                <a:latin typeface="Comic Sans MS" pitchFamily="66" charset="0"/>
              </a:rPr>
            </a:br>
            <a:r>
              <a:rPr lang="es-E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Formación  Especializada para G. Operativos </a:t>
            </a:r>
            <a:br>
              <a:rPr lang="es-E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s-E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Curso de Actuación sanitaria en Emergencias Nucleares</a:t>
            </a:r>
            <a:br>
              <a:rPr lang="es-E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s-E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2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On</a:t>
            </a:r>
            <a:r>
              <a:rPr lang="es-E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Line</a:t>
            </a:r>
            <a:r>
              <a:rPr lang="es-ES_tradnl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4000" b="1" dirty="0" smtClean="0"/>
              <a:t/>
            </a:r>
            <a:br>
              <a:rPr lang="es-ES" sz="4000" b="1" dirty="0" smtClean="0"/>
            </a:br>
            <a:r>
              <a:rPr lang="es-ES_tradnl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" b="1" dirty="0" smtClean="0"/>
              <a:t/>
            </a:r>
            <a:br>
              <a:rPr lang="es-ES" b="1" dirty="0" smtClean="0"/>
            </a:br>
            <a:endParaRPr lang="es-ES" b="1" dirty="0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0" y="2996952"/>
            <a:ext cx="3638456" cy="25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467544" y="1340768"/>
            <a:ext cx="8676456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eaLnBrk="0" hangingPunct="0">
              <a:spcBef>
                <a:spcPct val="20000"/>
              </a:spcBef>
            </a:pPr>
            <a:endParaRPr lang="es-ES_tradnl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Dirigido al Personal del grupo Sanitario, Servicios sanitarios de los municipios Zona I, ECD y ABRS de los PEN, servicios sanitarios de primera intervención, Servicios de transporte sanitario</a:t>
            </a:r>
            <a:r>
              <a:rPr lang="es-ES_tradnl" sz="1600" dirty="0" smtClean="0"/>
              <a:t>.</a:t>
            </a:r>
            <a:endParaRPr lang="es-ES" sz="1600" dirty="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683568" y="2212704"/>
            <a:ext cx="3600400" cy="4862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</a:tabLst>
            </a:pPr>
            <a:endParaRPr kumimoji="0" lang="es-ES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</a:tabLst>
            </a:pPr>
            <a:endParaRPr lang="es-ES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</a:tabLst>
            </a:pPr>
            <a:r>
              <a:rPr lang="es-E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Objetivos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</a:tabLst>
            </a:pPr>
            <a:endParaRPr lang="es-ES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0" algn="l"/>
              </a:tabLst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Conocer los efectos de las radiaciones ionizantes sobre el organismo humano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0" algn="l"/>
              </a:tabLst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Proporcionar los conocimientos necesarios para aplicar el tratamiento y las medidas terapéuticas adecuadas en los caso de irradiación y contaminación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0" algn="l"/>
              </a:tabLst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Proporcionar las directrices básicas de actuación en el caso de que sucediera una emergencia nuclear ó radiológica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</a:tabLst>
            </a:pP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 </a:t>
            </a:r>
          </a:p>
        </p:txBody>
      </p:sp>
      <p:sp>
        <p:nvSpPr>
          <p:cNvPr id="6" name="5 Rectángulo"/>
          <p:cNvSpPr/>
          <p:nvPr/>
        </p:nvSpPr>
        <p:spPr>
          <a:xfrm>
            <a:off x="5076056" y="6309320"/>
            <a:ext cx="35012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(20 abril al 31 de mayo  2015 )</a:t>
            </a:r>
            <a:r>
              <a:rPr lang="es-ES" b="1" dirty="0" smtClean="0"/>
              <a:t> 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0"/>
            <a:ext cx="8686800" cy="1143000"/>
          </a:xfrm>
        </p:spPr>
        <p:txBody>
          <a:bodyPr/>
          <a:lstStyle/>
          <a:p>
            <a:pPr algn="l"/>
            <a:r>
              <a:rPr lang="es-ES" b="1" dirty="0" smtClean="0"/>
              <a:t/>
            </a:r>
            <a:br>
              <a:rPr lang="es-ES" b="1" dirty="0" smtClean="0"/>
            </a:br>
            <a:r>
              <a:rPr lang="es-ES" sz="4000" dirty="0" smtClean="0">
                <a:latin typeface="Comic Sans MS" pitchFamily="66" charset="0"/>
              </a:rPr>
              <a:t/>
            </a:r>
            <a:br>
              <a:rPr lang="es-ES" sz="4000" dirty="0" smtClean="0">
                <a:latin typeface="Comic Sans MS" pitchFamily="66" charset="0"/>
              </a:rPr>
            </a:br>
            <a:r>
              <a:rPr lang="es-E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Formación  Especializada para G. Operativos </a:t>
            </a:r>
            <a:br>
              <a:rPr lang="es-E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s-E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Curso de Actuación sanitaria en Emergencias Nucleares</a:t>
            </a:r>
            <a:br>
              <a:rPr lang="es-E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s-E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2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On</a:t>
            </a:r>
            <a:r>
              <a:rPr lang="es-E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Line </a:t>
            </a:r>
            <a:br>
              <a:rPr lang="es-E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endParaRPr lang="es-E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508104" y="1556792"/>
            <a:ext cx="2849355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683568" y="4428694"/>
            <a:ext cx="36004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</a:tabLst>
            </a:pPr>
            <a:endParaRPr kumimoji="0" lang="es-ES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</a:tabLst>
            </a:pP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 </a:t>
            </a:r>
          </a:p>
        </p:txBody>
      </p:sp>
      <p:sp>
        <p:nvSpPr>
          <p:cNvPr id="6" name="5 Rectángulo"/>
          <p:cNvSpPr/>
          <p:nvPr/>
        </p:nvSpPr>
        <p:spPr>
          <a:xfrm>
            <a:off x="467544" y="3068960"/>
            <a:ext cx="8496944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rgbClr val="000099"/>
              </a:buClr>
              <a:buFont typeface="Arial" pitchFamily="34" charset="0"/>
              <a:buNone/>
              <a:defRPr/>
            </a:pPr>
            <a:r>
              <a:rPr lang="es-ES" b="1" dirty="0" smtClean="0">
                <a:solidFill>
                  <a:srgbClr val="C00000"/>
                </a:solidFill>
                <a:latin typeface="Comic Sans MS" pitchFamily="66" charset="0"/>
              </a:rPr>
              <a:t>CONTENIDOS:</a:t>
            </a:r>
          </a:p>
          <a:p>
            <a:pPr marL="0" indent="0" eaLnBrk="1" fontAlgn="auto" hangingPunct="1">
              <a:spcAft>
                <a:spcPts val="0"/>
              </a:spcAft>
              <a:buClr>
                <a:srgbClr val="000099"/>
              </a:buClr>
              <a:buFont typeface="Arial" pitchFamily="34" charset="0"/>
              <a:buNone/>
              <a:defRPr/>
            </a:pPr>
            <a:endParaRPr lang="es-ES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dirty="0" smtClean="0">
                <a:latin typeface="Comic Sans MS" pitchFamily="66" charset="0"/>
              </a:rPr>
              <a:t>3 Unidades didácticas: Radiobiología, Contaminación e Irradiación 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dirty="0" smtClean="0">
                <a:latin typeface="Comic Sans MS" pitchFamily="66" charset="0"/>
              </a:rPr>
              <a:t>En Preparación para el 2016: (Epidemiología y Educación e Información para la salud</a:t>
            </a:r>
            <a:r>
              <a:rPr lang="es-ES" dirty="0" smtClean="0">
                <a:latin typeface="Comic Sans MS" pitchFamily="66" charset="0"/>
              </a:rPr>
              <a:t>).Escuela Nacional de Medicina del Trabajo </a:t>
            </a:r>
            <a:endParaRPr lang="es-ES" dirty="0" smtClean="0">
              <a:latin typeface="Comic Sans MS" pitchFamily="66" charset="0"/>
            </a:endParaRPr>
          </a:p>
          <a:p>
            <a:pPr marL="0" indent="0" eaLnBrk="1" fontAlgn="auto" hangingPunct="1">
              <a:spcAft>
                <a:spcPts val="0"/>
              </a:spcAft>
              <a:buClr>
                <a:srgbClr val="000099"/>
              </a:buClr>
              <a:buFont typeface="Arial" pitchFamily="34" charset="0"/>
              <a:buNone/>
              <a:defRPr/>
            </a:pPr>
            <a:endParaRPr lang="es-ES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marL="0" indent="0" eaLnBrk="1" fontAlgn="auto" hangingPunct="1">
              <a:spcAft>
                <a:spcPts val="0"/>
              </a:spcAft>
              <a:buClr>
                <a:srgbClr val="000099"/>
              </a:buClr>
              <a:buFont typeface="Arial" pitchFamily="34" charset="0"/>
              <a:buNone/>
              <a:defRPr/>
            </a:pPr>
            <a:r>
              <a:rPr lang="es-ES" b="1" dirty="0" smtClean="0">
                <a:solidFill>
                  <a:srgbClr val="C00000"/>
                </a:solidFill>
                <a:latin typeface="Comic Sans MS" pitchFamily="66" charset="0"/>
              </a:rPr>
              <a:t>METODOLOGIA: </a:t>
            </a:r>
          </a:p>
          <a:p>
            <a:pPr marL="0" indent="0" eaLnBrk="1" fontAlgn="auto" hangingPunct="1">
              <a:spcAft>
                <a:spcPts val="0"/>
              </a:spcAft>
              <a:buClr>
                <a:srgbClr val="000099"/>
              </a:buClr>
              <a:buFont typeface="Arial" pitchFamily="34" charset="0"/>
              <a:buNone/>
              <a:defRPr/>
            </a:pPr>
            <a:endParaRPr lang="es-ES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r>
              <a:rPr lang="es-ES" dirty="0" smtClean="0">
                <a:latin typeface="Comic Sans MS" pitchFamily="66" charset="0"/>
              </a:rPr>
              <a:t>Plataforma virtual con contenidos, algunos interactivos, foros </a:t>
            </a:r>
            <a:r>
              <a:rPr lang="es-ES" dirty="0" err="1" smtClean="0">
                <a:latin typeface="Comic Sans MS" pitchFamily="66" charset="0"/>
              </a:rPr>
              <a:t>tutorizados</a:t>
            </a:r>
            <a:r>
              <a:rPr lang="es-ES" dirty="0" smtClean="0">
                <a:latin typeface="Comic Sans MS" pitchFamily="66" charset="0"/>
              </a:rPr>
              <a:t> por un  experto en la materia , el </a:t>
            </a:r>
            <a:r>
              <a:rPr lang="es-ES_tradnl" dirty="0" smtClean="0">
                <a:latin typeface="Comic Sans MS" pitchFamily="66" charset="0"/>
              </a:rPr>
              <a:t>Jefe de  Servicio de  Oncología Radioterápica del Hospital General Universitario Gregorio Marañón</a:t>
            </a:r>
            <a:r>
              <a:rPr lang="es-ES_tradnl" dirty="0" smtClean="0"/>
              <a:t>.</a:t>
            </a:r>
            <a:endParaRPr lang="es-ES_tradnl" dirty="0" smtClean="0"/>
          </a:p>
          <a:p>
            <a:r>
              <a:rPr lang="es-ES" dirty="0" smtClean="0">
                <a:latin typeface="Comic Sans MS" pitchFamily="66" charset="0"/>
              </a:rPr>
              <a:t> Otros recursos:  Soporte organizativo,  pedagógico y de  planificación nuclear.</a:t>
            </a:r>
            <a:r>
              <a:rPr lang="es-ES" sz="2000" b="1" dirty="0" smtClean="0">
                <a:latin typeface="Comic Sans MS" pitchFamily="66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b="1" dirty="0" smtClean="0"/>
              <a:t/>
            </a:r>
            <a:br>
              <a:rPr lang="es-ES" sz="3600" b="1" dirty="0" smtClean="0"/>
            </a:br>
            <a:r>
              <a:rPr lang="es-E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PARTICIPACIÓN CURSO DE ACTUACIÓN SANITARIA EN EMERGENCIAS NUCLEARES</a:t>
            </a:r>
            <a:br>
              <a:rPr lang="es-E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s-E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2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On</a:t>
            </a:r>
            <a:r>
              <a:rPr lang="es-E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Line</a:t>
            </a:r>
            <a:r>
              <a:rPr lang="es-ES" sz="3600" b="1" dirty="0" smtClean="0"/>
              <a:t/>
            </a:r>
            <a:br>
              <a:rPr lang="es-ES" sz="3600" b="1" dirty="0" smtClean="0"/>
            </a:br>
            <a:endParaRPr lang="es-ES_tradnl" sz="3600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2163</TotalTime>
  <Words>571</Words>
  <Application>Microsoft Office PowerPoint</Application>
  <PresentationFormat>Presentación en pantalla (4:3)</PresentationFormat>
  <Paragraphs>93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Tema de Office</vt:lpstr>
      <vt:lpstr>  Formación de  Actuantes de los Planes de Emergencia Nuclear</vt:lpstr>
      <vt:lpstr>Formación del personal adscrito a los Planes Exteriores de Emergencia Nuclear </vt:lpstr>
      <vt:lpstr>   Formación Común a todos los Actuantes  Curso Formación General en Actuación en Emergencias Nucleares On Line  (noviembre 2015  – marzo 2016)  </vt:lpstr>
      <vt:lpstr>   Formación Común a todos los Actuantes  Curso Formación General en Actuación en Emergencias Nucleares On Line  (noviembre 2015  – marzo 2016)   </vt:lpstr>
      <vt:lpstr>FORMACIÓN GENERAL EN ACTUACIÓN EN EMERGENCIAS NUCLEARES ON LINE Participantes </vt:lpstr>
      <vt:lpstr>FORMACIÓN GENERAL EN ACTUACIÓN EN EMERGENCIAS NUCLEARES ON LINE</vt:lpstr>
      <vt:lpstr>   Formación  Especializada para G. Operativos   Curso de Actuación sanitaria en Emergencias Nucleares  On Line    </vt:lpstr>
      <vt:lpstr>  Formación  Especializada para G. Operativos   Curso de Actuación sanitaria en Emergencias Nucleares  On Line  </vt:lpstr>
      <vt:lpstr> PARTICIPACIÓN CURSO DE ACTUACIÓN SANITARIA EN EMERGENCIAS NUCLEARES  On Line </vt:lpstr>
      <vt:lpstr>  Jornadas teórico prácticas  que complementan la formación On Line   Estas jornadas pretenden  poner en práctica los conocimientos y habilidades   adquiridos en la formación ON LINE para  una correcta actuación de los distintos grupos operativos  ante una emergencia nuclear, se organizan en municipios de los  entornos nucleares.</vt:lpstr>
      <vt:lpstr>Diapositiva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epuertas</dc:creator>
  <cp:lastModifiedBy>ivera</cp:lastModifiedBy>
  <cp:revision>212</cp:revision>
  <dcterms:created xsi:type="dcterms:W3CDTF">2012-06-15T06:52:38Z</dcterms:created>
  <dcterms:modified xsi:type="dcterms:W3CDTF">2015-10-18T18:12:53Z</dcterms:modified>
</cp:coreProperties>
</file>