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65" r:id="rId9"/>
    <p:sldId id="258" r:id="rId10"/>
    <p:sldId id="260" r:id="rId11"/>
    <p:sldId id="259" r:id="rId12"/>
    <p:sldId id="261" r:id="rId13"/>
    <p:sldId id="262" r:id="rId14"/>
    <p:sldId id="263" r:id="rId15"/>
    <p:sldId id="264" r:id="rId16"/>
    <p:sldId id="271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90" autoAdjust="0"/>
    <p:restoredTop sz="95246"/>
  </p:normalViewPr>
  <p:slideViewPr>
    <p:cSldViewPr snapToGrid="0">
      <p:cViewPr>
        <p:scale>
          <a:sx n="92" d="100"/>
          <a:sy n="92" d="100"/>
        </p:scale>
        <p:origin x="58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1813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5035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02853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1261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1450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62975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9637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8921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33500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93664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8535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C52A8-C4C4-4D6B-A856-415B4C6CC1B2}" type="datetimeFigureOut">
              <a:rPr lang="ca-ES" smtClean="0"/>
              <a:pPr/>
              <a:t>16/10/15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E18AD-B3A4-4E29-BC23-7E1EC11FD248}" type="slidenum">
              <a:rPr lang="ca-ES" smtClean="0"/>
              <a:pPr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337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56714"/>
            <a:ext cx="12192000" cy="860884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3749" y="5448300"/>
            <a:ext cx="3120443" cy="1195331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787763"/>
            <a:ext cx="2152649" cy="4164366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661" y="-1656714"/>
            <a:ext cx="2153827" cy="4528388"/>
          </a:xfrm>
          <a:prstGeom prst="rect">
            <a:avLst/>
          </a:prstGeom>
        </p:spPr>
      </p:pic>
      <p:grpSp>
        <p:nvGrpSpPr>
          <p:cNvPr id="10" name="9 Grupo"/>
          <p:cNvGrpSpPr/>
          <p:nvPr/>
        </p:nvGrpSpPr>
        <p:grpSpPr>
          <a:xfrm>
            <a:off x="3472191" y="-2479030"/>
            <a:ext cx="4913700" cy="9667643"/>
            <a:chOff x="3472191" y="-2479030"/>
            <a:chExt cx="4913700" cy="9667643"/>
          </a:xfrm>
        </p:grpSpPr>
        <p:pic>
          <p:nvPicPr>
            <p:cNvPr id="9" name="Imagen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76081" y="-1420230"/>
              <a:ext cx="4909810" cy="8608843"/>
            </a:xfrm>
            <a:prstGeom prst="rect">
              <a:avLst/>
            </a:prstGeom>
          </p:spPr>
        </p:pic>
        <p:pic>
          <p:nvPicPr>
            <p:cNvPr id="8" name="Imagen 4"/>
            <p:cNvPicPr>
              <a:picLocks noChangeAspect="1"/>
            </p:cNvPicPr>
            <p:nvPr/>
          </p:nvPicPr>
          <p:blipFill>
            <a:blip r:embed="rId6"/>
            <a:srcRect b="660"/>
            <a:stretch>
              <a:fillRect/>
            </a:stretch>
          </p:blipFill>
          <p:spPr>
            <a:xfrm>
              <a:off x="3472588" y="-2479030"/>
              <a:ext cx="4909810" cy="8552026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6"/>
            <a:srcRect b="36438"/>
            <a:stretch>
              <a:fillRect/>
            </a:stretch>
          </p:blipFill>
          <p:spPr>
            <a:xfrm>
              <a:off x="3472191" y="-1656714"/>
              <a:ext cx="4909810" cy="5471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74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57748" cy="182286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58" y="1577975"/>
            <a:ext cx="5109341" cy="365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626" y="1577974"/>
            <a:ext cx="5131057" cy="367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228850" y="651120"/>
            <a:ext cx="781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latin typeface="Candara" panose="020E0502030303020204" pitchFamily="34" charset="0"/>
              </a:rPr>
              <a:t>L</a:t>
            </a:r>
            <a:r>
              <a:rPr lang="es-ES_tradnl" b="1" dirty="0" smtClean="0">
                <a:latin typeface="Candara" panose="020E0502030303020204" pitchFamily="34" charset="0"/>
              </a:rPr>
              <a:t>a </a:t>
            </a:r>
            <a:r>
              <a:rPr lang="es-ES_tradnl" b="1" dirty="0">
                <a:latin typeface="Candara" panose="020E0502030303020204" pitchFamily="34" charset="0"/>
              </a:rPr>
              <a:t>puntuación promedio por área nuclear </a:t>
            </a:r>
            <a:r>
              <a:rPr lang="es-ES_tradnl" b="1" dirty="0" smtClean="0">
                <a:latin typeface="Candara" panose="020E0502030303020204" pitchFamily="34" charset="0"/>
              </a:rPr>
              <a:t>no </a:t>
            </a:r>
            <a:r>
              <a:rPr lang="es-ES_tradnl" b="1" dirty="0">
                <a:latin typeface="Candara" panose="020E0502030303020204" pitchFamily="34" charset="0"/>
              </a:rPr>
              <a:t>llega al 5 de </a:t>
            </a:r>
            <a:r>
              <a:rPr lang="es-ES_tradnl" b="1" dirty="0" smtClean="0">
                <a:latin typeface="Candara" panose="020E0502030303020204" pitchFamily="34" charset="0"/>
              </a:rPr>
              <a:t>media</a:t>
            </a:r>
            <a:endParaRPr lang="ca-ES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57748" cy="1822862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28" y="1860963"/>
            <a:ext cx="6047420" cy="431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475" y="1860961"/>
            <a:ext cx="516827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615510" y="911431"/>
            <a:ext cx="8290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Los </a:t>
            </a:r>
            <a:r>
              <a:rPr lang="es-ES_tradnl" b="1" dirty="0"/>
              <a:t>promedios por categoría se sitúan en notable para la categoría de “recursos materiales” y cero para “recursos humanos”, ambas en los extremos de puntuación.</a:t>
            </a:r>
            <a:endParaRPr lang="ca-ES" b="1" dirty="0"/>
          </a:p>
        </p:txBody>
      </p:sp>
    </p:spTree>
    <p:extLst>
      <p:ext uri="{BB962C8B-B14F-4D97-AF65-F5344CB8AC3E}">
        <p14:creationId xmlns:p14="http://schemas.microsoft.com/office/powerpoint/2010/main" val="20669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57748" cy="18228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3950" y="248649"/>
            <a:ext cx="10515600" cy="1325563"/>
          </a:xfrm>
        </p:spPr>
        <p:txBody>
          <a:bodyPr/>
          <a:lstStyle/>
          <a:p>
            <a:pPr algn="ctr"/>
            <a:r>
              <a:rPr lang="ca-ES" dirty="0" smtClean="0">
                <a:latin typeface="Candara" panose="020E0502030303020204" pitchFamily="34" charset="0"/>
              </a:rPr>
              <a:t>ANÁLISIS CUALITATIVO</a:t>
            </a:r>
            <a:endParaRPr lang="ca-ES" dirty="0">
              <a:latin typeface="Candara" panose="020E0502030303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74212"/>
            <a:ext cx="10515600" cy="4880798"/>
          </a:xfrm>
        </p:spPr>
        <p:txBody>
          <a:bodyPr>
            <a:normAutofit lnSpcReduction="10000"/>
          </a:bodyPr>
          <a:lstStyle/>
          <a:p>
            <a:pPr algn="ctr"/>
            <a:r>
              <a:rPr lang="es-ES_tradnl" sz="2400" b="1" dirty="0">
                <a:latin typeface="Candara" panose="020E0502030303020204" pitchFamily="34" charset="0"/>
              </a:rPr>
              <a:t>E</a:t>
            </a:r>
            <a:r>
              <a:rPr lang="es-ES_tradnl" sz="2400" b="1" dirty="0" smtClean="0">
                <a:latin typeface="Candara" panose="020E0502030303020204" pitchFamily="34" charset="0"/>
              </a:rPr>
              <a:t>l </a:t>
            </a:r>
            <a:r>
              <a:rPr lang="es-ES_tradnl" sz="2400" b="1" dirty="0">
                <a:latin typeface="Candara" panose="020E0502030303020204" pitchFamily="34" charset="0"/>
              </a:rPr>
              <a:t>análisis cualitativo nos lleva a centrar </a:t>
            </a:r>
            <a:r>
              <a:rPr lang="es-ES_tradnl" sz="2400" b="1" dirty="0" smtClean="0">
                <a:latin typeface="Candara" panose="020E0502030303020204" pitchFamily="34" charset="0"/>
              </a:rPr>
              <a:t>también nuestra </a:t>
            </a:r>
            <a:r>
              <a:rPr lang="es-ES_tradnl" sz="2400" b="1" dirty="0">
                <a:latin typeface="Candara" panose="020E0502030303020204" pitchFamily="34" charset="0"/>
              </a:rPr>
              <a:t>atención en un elemento clave que se halla presente en todos y cada uno de los ámbitos analizados: el denominado “factor humano</a:t>
            </a:r>
            <a:r>
              <a:rPr lang="es-ES_tradnl" sz="2400" b="1" dirty="0" smtClean="0">
                <a:latin typeface="Candara" panose="020E0502030303020204" pitchFamily="34" charset="0"/>
              </a:rPr>
              <a:t>”.</a:t>
            </a:r>
          </a:p>
          <a:p>
            <a:pPr marL="0" indent="0" algn="ctr">
              <a:buNone/>
            </a:pPr>
            <a:r>
              <a:rPr lang="es-ES_tradnl" sz="2400" dirty="0" smtClean="0">
                <a:latin typeface="Candara" panose="020E0502030303020204" pitchFamily="34" charset="0"/>
              </a:rPr>
              <a:t> </a:t>
            </a:r>
          </a:p>
          <a:p>
            <a:pPr algn="ctr"/>
            <a:r>
              <a:rPr lang="es-ES" sz="2400" dirty="0">
                <a:latin typeface="Candara" panose="020E0502030303020204" pitchFamily="34" charset="0"/>
              </a:rPr>
              <a:t>L</a:t>
            </a:r>
            <a:r>
              <a:rPr lang="es-ES" sz="2400" dirty="0" smtClean="0">
                <a:latin typeface="Candara" panose="020E0502030303020204" pitchFamily="34" charset="0"/>
              </a:rPr>
              <a:t>as cuestiones que merecen una atención especial están relacionadas, sobretodo, con:</a:t>
            </a:r>
          </a:p>
          <a:p>
            <a:pPr marL="457200" lvl="1" indent="0" algn="ctr">
              <a:buNone/>
            </a:pPr>
            <a:r>
              <a:rPr lang="es-ES" sz="2000" dirty="0" smtClean="0">
                <a:latin typeface="Candara" panose="020E0502030303020204" pitchFamily="34" charset="0"/>
              </a:rPr>
              <a:t>A.)	la naturaleza del </a:t>
            </a:r>
            <a:r>
              <a:rPr lang="es-ES" sz="2000" b="1" dirty="0" smtClean="0">
                <a:latin typeface="Candara" panose="020E0502030303020204" pitchFamily="34" charset="0"/>
              </a:rPr>
              <a:t>personal actuante </a:t>
            </a:r>
            <a:r>
              <a:rPr lang="es-ES" sz="2000" dirty="0" smtClean="0">
                <a:latin typeface="Candara" panose="020E0502030303020204" pitchFamily="34" charset="0"/>
              </a:rPr>
              <a:t>(asignado formalmente o voluntario).</a:t>
            </a:r>
          </a:p>
          <a:p>
            <a:pPr marL="457200" lvl="1" indent="0" algn="ctr">
              <a:buNone/>
            </a:pPr>
            <a:r>
              <a:rPr lang="es-ES" sz="2000" dirty="0" smtClean="0">
                <a:latin typeface="Candara" panose="020E0502030303020204" pitchFamily="34" charset="0"/>
              </a:rPr>
              <a:t>B.)	el contenido, el alcance, las metodologías y los destinatarios de </a:t>
            </a:r>
            <a:r>
              <a:rPr lang="es-ES" sz="2000" b="1" dirty="0" smtClean="0">
                <a:latin typeface="Candara" panose="020E0502030303020204" pitchFamily="34" charset="0"/>
              </a:rPr>
              <a:t>la formación y, por extensión, de la información.</a:t>
            </a:r>
          </a:p>
          <a:p>
            <a:pPr marL="457200" lvl="1" indent="0" algn="ctr">
              <a:buNone/>
            </a:pPr>
            <a:r>
              <a:rPr lang="es-ES" sz="2000" dirty="0" smtClean="0">
                <a:latin typeface="Candara" panose="020E0502030303020204" pitchFamily="34" charset="0"/>
              </a:rPr>
              <a:t>C.)	los aspectos relacionados con los </a:t>
            </a:r>
            <a:r>
              <a:rPr lang="es-ES" sz="2000" b="1" dirty="0" smtClean="0">
                <a:latin typeface="Candara" panose="020E0502030303020204" pitchFamily="34" charset="0"/>
              </a:rPr>
              <a:t>ejercicios y simulacros. </a:t>
            </a:r>
          </a:p>
          <a:p>
            <a:pPr marL="457200" lvl="1" indent="0" algn="ctr">
              <a:buNone/>
            </a:pPr>
            <a:r>
              <a:rPr lang="es-ES" sz="2000" dirty="0" smtClean="0">
                <a:latin typeface="Candara" panose="020E0502030303020204" pitchFamily="34" charset="0"/>
              </a:rPr>
              <a:t>D.)	la </a:t>
            </a:r>
            <a:r>
              <a:rPr lang="es-ES" sz="2000" b="1" dirty="0" smtClean="0">
                <a:latin typeface="Candara" panose="020E0502030303020204" pitchFamily="34" charset="0"/>
              </a:rPr>
              <a:t>distribución del KI </a:t>
            </a:r>
            <a:r>
              <a:rPr lang="es-ES" sz="2000" dirty="0" smtClean="0">
                <a:latin typeface="Candara" panose="020E0502030303020204" pitchFamily="34" charset="0"/>
              </a:rPr>
              <a:t>(dónde se almacena y quién es el responsable</a:t>
            </a:r>
            <a:r>
              <a:rPr lang="es-ES" sz="2000" dirty="0" smtClean="0">
                <a:latin typeface="Candara" panose="020E0502030303020204" pitchFamily="34" charset="0"/>
              </a:rPr>
              <a:t>).</a:t>
            </a:r>
          </a:p>
          <a:p>
            <a:pPr marL="457200" lvl="1" indent="0" algn="ctr">
              <a:buNone/>
            </a:pPr>
            <a:endParaRPr lang="es-ES" sz="2000" dirty="0" smtClean="0">
              <a:latin typeface="Candara" panose="020E0502030303020204" pitchFamily="34" charset="0"/>
            </a:endParaRPr>
          </a:p>
          <a:p>
            <a:pPr marL="457200" lvl="1" indent="0" algn="ctr">
              <a:buNone/>
            </a:pPr>
            <a:r>
              <a:rPr lang="es-ES" sz="2000" b="1" dirty="0" smtClean="0">
                <a:latin typeface="Candara" panose="020E0502030303020204" pitchFamily="34" charset="0"/>
              </a:rPr>
              <a:t>LOS PAMEN NO PUEDEN SER VISTOS COMO UN OBJETO AISLADO DE SU CONTEXTO</a:t>
            </a:r>
            <a:endParaRPr lang="es-ES" sz="2000" b="1" dirty="0" smtClean="0">
              <a:latin typeface="Candara" panose="020E0502030303020204" pitchFamily="34" charset="0"/>
            </a:endParaRPr>
          </a:p>
          <a:p>
            <a:pPr marL="457200" lvl="1" indent="0">
              <a:buNone/>
            </a:pPr>
            <a:r>
              <a:rPr lang="es-ES" sz="2000" dirty="0" smtClean="0">
                <a:latin typeface="Candara" panose="020E0502030303020204" pitchFamily="34" charset="0"/>
              </a:rPr>
              <a:t> </a:t>
            </a:r>
          </a:p>
          <a:p>
            <a:endParaRPr lang="ca-ES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61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2148" y="432594"/>
            <a:ext cx="10515600" cy="1325563"/>
          </a:xfrm>
        </p:spPr>
        <p:txBody>
          <a:bodyPr/>
          <a:lstStyle/>
          <a:p>
            <a:r>
              <a:rPr lang="ca-ES" dirty="0" smtClean="0">
                <a:latin typeface="Candara" panose="020E0502030303020204" pitchFamily="34" charset="0"/>
              </a:rPr>
              <a:t>CONCLUSIONES</a:t>
            </a:r>
            <a:endParaRPr lang="ca-ES" dirty="0">
              <a:latin typeface="Candara" panose="020E0502030303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5350" y="2155445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_tradnl" b="1" dirty="0" smtClean="0">
                <a:latin typeface="Candara"/>
                <a:cs typeface="Candara"/>
              </a:rPr>
              <a:t>Planificación</a:t>
            </a:r>
          </a:p>
          <a:p>
            <a:pPr marL="0" indent="0">
              <a:buNone/>
            </a:pPr>
            <a:endParaRPr lang="es-ES" b="1" dirty="0" smtClean="0">
              <a:latin typeface="Candara"/>
              <a:cs typeface="Candara"/>
            </a:endParaRPr>
          </a:p>
          <a:p>
            <a:r>
              <a:rPr lang="es-ES_tradnl" dirty="0" smtClean="0">
                <a:latin typeface="Candara"/>
                <a:cs typeface="Candara"/>
              </a:rPr>
              <a:t>La </a:t>
            </a:r>
            <a:r>
              <a:rPr lang="es-ES_tradnl" dirty="0">
                <a:latin typeface="Candara"/>
                <a:cs typeface="Candara"/>
              </a:rPr>
              <a:t>operatividad del PAMEN </a:t>
            </a:r>
            <a:r>
              <a:rPr lang="es-ES_tradnl" dirty="0" smtClean="0">
                <a:latin typeface="Candara"/>
                <a:cs typeface="Candara"/>
              </a:rPr>
              <a:t>= eficiencia + </a:t>
            </a:r>
            <a:r>
              <a:rPr lang="es-ES_tradnl" dirty="0">
                <a:latin typeface="Candara"/>
                <a:cs typeface="Candara"/>
              </a:rPr>
              <a:t>eficacia </a:t>
            </a:r>
            <a:r>
              <a:rPr lang="es-ES_tradnl" dirty="0" smtClean="0">
                <a:latin typeface="Candara"/>
                <a:cs typeface="Candara"/>
              </a:rPr>
              <a:t> </a:t>
            </a:r>
            <a:r>
              <a:rPr lang="es-ES_tradnl" dirty="0">
                <a:latin typeface="Candara"/>
                <a:cs typeface="Candara"/>
              </a:rPr>
              <a:t>(</a:t>
            </a:r>
            <a:r>
              <a:rPr lang="es-ES_tradnl" dirty="0" smtClean="0">
                <a:latin typeface="Candara"/>
                <a:cs typeface="Candara"/>
              </a:rPr>
              <a:t>planificación</a:t>
            </a:r>
            <a:r>
              <a:rPr lang="es-ES_tradnl" dirty="0">
                <a:latin typeface="Candara"/>
                <a:cs typeface="Candara"/>
              </a:rPr>
              <a:t>, la disposición efectiva, la ejecución y la </a:t>
            </a:r>
            <a:r>
              <a:rPr lang="es-ES_tradnl" dirty="0" smtClean="0">
                <a:latin typeface="Candara"/>
                <a:cs typeface="Candara"/>
              </a:rPr>
              <a:t>evaluación)</a:t>
            </a:r>
            <a:r>
              <a:rPr lang="es-ES_tradnl" dirty="0">
                <a:latin typeface="Candara"/>
                <a:cs typeface="Candara"/>
              </a:rPr>
              <a:t> </a:t>
            </a:r>
            <a:endParaRPr lang="es-ES" dirty="0" smtClean="0">
              <a:latin typeface="Candara"/>
              <a:cs typeface="Candara"/>
            </a:endParaRPr>
          </a:p>
          <a:p>
            <a:r>
              <a:rPr lang="es-ES_tradnl" dirty="0" smtClean="0">
                <a:latin typeface="Candara"/>
                <a:cs typeface="Candara"/>
              </a:rPr>
              <a:t>Los </a:t>
            </a:r>
            <a:r>
              <a:rPr lang="es-ES_tradnl" dirty="0">
                <a:latin typeface="Candara"/>
                <a:cs typeface="Candara"/>
              </a:rPr>
              <a:t>PAMEN son, en general, </a:t>
            </a:r>
            <a:r>
              <a:rPr lang="es-ES_tradnl" dirty="0" smtClean="0">
                <a:latin typeface="Candara"/>
                <a:cs typeface="Candara"/>
              </a:rPr>
              <a:t> formalmente (sobre </a:t>
            </a:r>
            <a:r>
              <a:rPr lang="es-ES_tradnl" dirty="0">
                <a:latin typeface="Candara"/>
                <a:cs typeface="Candara"/>
              </a:rPr>
              <a:t>el papel) operativos. </a:t>
            </a:r>
            <a:endParaRPr lang="es-ES_tradnl" dirty="0" smtClean="0">
              <a:latin typeface="Candara"/>
              <a:cs typeface="Candara"/>
            </a:endParaRPr>
          </a:p>
          <a:p>
            <a:r>
              <a:rPr lang="es-ES_tradnl" dirty="0">
                <a:latin typeface="Candara"/>
                <a:cs typeface="Candara"/>
              </a:rPr>
              <a:t>L</a:t>
            </a:r>
            <a:r>
              <a:rPr lang="es-ES_tradnl" dirty="0" smtClean="0">
                <a:latin typeface="Candara"/>
                <a:cs typeface="Candara"/>
              </a:rPr>
              <a:t>os </a:t>
            </a:r>
            <a:r>
              <a:rPr lang="es-ES_tradnl" dirty="0">
                <a:latin typeface="Candara"/>
                <a:cs typeface="Candara"/>
              </a:rPr>
              <a:t>actuantes y el personal interesado dispusieran de un resumen del plan en </a:t>
            </a:r>
            <a:r>
              <a:rPr lang="es-ES_tradnl" dirty="0" smtClean="0">
                <a:latin typeface="Candara"/>
                <a:cs typeface="Candara"/>
              </a:rPr>
              <a:t>papel. </a:t>
            </a:r>
            <a:endParaRPr lang="es-ES" dirty="0" smtClean="0">
              <a:latin typeface="Candara"/>
              <a:cs typeface="Candara"/>
            </a:endParaRPr>
          </a:p>
          <a:p>
            <a:r>
              <a:rPr lang="es-ES_tradnl" dirty="0">
                <a:latin typeface="Candara"/>
                <a:cs typeface="Candara"/>
              </a:rPr>
              <a:t>P</a:t>
            </a:r>
            <a:r>
              <a:rPr lang="es-ES_tradnl" dirty="0" smtClean="0">
                <a:latin typeface="Candara"/>
                <a:cs typeface="Candara"/>
              </a:rPr>
              <a:t>oner </a:t>
            </a:r>
            <a:r>
              <a:rPr lang="es-ES_tradnl" dirty="0">
                <a:latin typeface="Candara"/>
                <a:cs typeface="Candara"/>
              </a:rPr>
              <a:t>a disposición de la población una copia del </a:t>
            </a:r>
            <a:r>
              <a:rPr lang="es-ES_tradnl" dirty="0" smtClean="0">
                <a:latin typeface="Candara"/>
                <a:cs typeface="Candara"/>
              </a:rPr>
              <a:t>plan.</a:t>
            </a:r>
          </a:p>
          <a:p>
            <a:r>
              <a:rPr lang="es-ES_tradnl" dirty="0">
                <a:latin typeface="Candara"/>
                <a:cs typeface="Candara"/>
              </a:rPr>
              <a:t>Q</a:t>
            </a:r>
            <a:r>
              <a:rPr lang="es-ES_tradnl" dirty="0" smtClean="0">
                <a:latin typeface="Candara"/>
                <a:cs typeface="Candara"/>
              </a:rPr>
              <a:t>ue </a:t>
            </a:r>
            <a:r>
              <a:rPr lang="es-ES_tradnl" dirty="0">
                <a:latin typeface="Candara"/>
                <a:cs typeface="Candara"/>
              </a:rPr>
              <a:t>los actuantes designados formalmente para una función del plan no se repitan en otras funciones.  </a:t>
            </a:r>
            <a:endParaRPr lang="es-ES" dirty="0" smtClean="0">
              <a:latin typeface="Candara"/>
              <a:cs typeface="Candara"/>
            </a:endParaRPr>
          </a:p>
          <a:p>
            <a:r>
              <a:rPr lang="es-ES_tradnl" dirty="0">
                <a:latin typeface="Candara"/>
                <a:cs typeface="Candara"/>
              </a:rPr>
              <a:t>Q</a:t>
            </a:r>
            <a:r>
              <a:rPr lang="es-ES_tradnl" dirty="0" smtClean="0">
                <a:latin typeface="Candara"/>
                <a:cs typeface="Candara"/>
              </a:rPr>
              <a:t>uedar </a:t>
            </a:r>
            <a:r>
              <a:rPr lang="es-ES_tradnl" dirty="0">
                <a:latin typeface="Candara"/>
                <a:cs typeface="Candara"/>
              </a:rPr>
              <a:t>claramente establecido el papel del Director del </a:t>
            </a:r>
            <a:r>
              <a:rPr lang="es-ES_tradnl" dirty="0" smtClean="0">
                <a:latin typeface="Candara"/>
                <a:cs typeface="Candara"/>
              </a:rPr>
              <a:t>PAMEN. </a:t>
            </a:r>
          </a:p>
          <a:p>
            <a:r>
              <a:rPr lang="es-ES_tradnl" dirty="0">
                <a:latin typeface="Candara"/>
                <a:cs typeface="Candara"/>
              </a:rPr>
              <a:t>P</a:t>
            </a:r>
            <a:r>
              <a:rPr lang="es-ES_tradnl" dirty="0" smtClean="0">
                <a:latin typeface="Candara"/>
                <a:cs typeface="Candara"/>
              </a:rPr>
              <a:t>lantearse </a:t>
            </a:r>
            <a:r>
              <a:rPr lang="es-ES_tradnl" dirty="0">
                <a:latin typeface="Candara"/>
                <a:cs typeface="Candara"/>
              </a:rPr>
              <a:t>una retribución </a:t>
            </a:r>
            <a:r>
              <a:rPr lang="es-ES_tradnl" dirty="0" smtClean="0">
                <a:latin typeface="Candara"/>
                <a:cs typeface="Candara"/>
              </a:rPr>
              <a:t>a voluntarios a </a:t>
            </a:r>
            <a:r>
              <a:rPr lang="es-ES_tradnl" dirty="0">
                <a:latin typeface="Candara"/>
                <a:cs typeface="Candara"/>
              </a:rPr>
              <a:t>través, por ejemplo, de incluir a dicho personal en los programas </a:t>
            </a:r>
            <a:r>
              <a:rPr lang="es-ES_tradnl" dirty="0" smtClean="0">
                <a:latin typeface="Candara"/>
                <a:cs typeface="Candara"/>
              </a:rPr>
              <a:t>formativos.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57748" cy="18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7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2148" y="432594"/>
            <a:ext cx="10515600" cy="1325563"/>
          </a:xfrm>
        </p:spPr>
        <p:txBody>
          <a:bodyPr/>
          <a:lstStyle/>
          <a:p>
            <a:r>
              <a:rPr lang="ca-ES" dirty="0" smtClean="0">
                <a:latin typeface="Candara" panose="020E0502030303020204" pitchFamily="34" charset="0"/>
              </a:rPr>
              <a:t>CONCLUSIONES</a:t>
            </a:r>
            <a:endParaRPr lang="ca-ES" dirty="0">
              <a:latin typeface="Candara" panose="020E0502030303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3925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1600" b="1" dirty="0" smtClean="0">
                <a:latin typeface="Candara"/>
                <a:cs typeface="Candara"/>
              </a:rPr>
              <a:t>Disposición efectiva</a:t>
            </a:r>
          </a:p>
          <a:p>
            <a:pPr marL="0" indent="0">
              <a:buNone/>
            </a:pPr>
            <a:endParaRPr lang="es-ES" sz="1600" dirty="0" smtClean="0">
              <a:latin typeface="Candara"/>
              <a:cs typeface="Candara"/>
            </a:endParaRPr>
          </a:p>
          <a:p>
            <a:r>
              <a:rPr lang="es-ES_tradnl" sz="1600" dirty="0" smtClean="0">
                <a:latin typeface="Candara"/>
                <a:cs typeface="Candara"/>
              </a:rPr>
              <a:t>Que </a:t>
            </a:r>
            <a:r>
              <a:rPr lang="es-ES_tradnl" sz="1600" dirty="0">
                <a:latin typeface="Candara"/>
                <a:cs typeface="Candara"/>
              </a:rPr>
              <a:t>el plan de mantenimiento de los recursos </a:t>
            </a:r>
            <a:r>
              <a:rPr lang="es-ES_tradnl" sz="1600" dirty="0" smtClean="0">
                <a:latin typeface="Candara"/>
                <a:cs typeface="Candara"/>
              </a:rPr>
              <a:t>obedezca </a:t>
            </a:r>
            <a:r>
              <a:rPr lang="es-ES_tradnl" sz="1600" dirty="0">
                <a:latin typeface="Candara"/>
                <a:cs typeface="Candara"/>
              </a:rPr>
              <a:t>a un calendario de días </a:t>
            </a:r>
            <a:r>
              <a:rPr lang="es-ES_tradnl" sz="1600" dirty="0" smtClean="0">
                <a:latin typeface="Candara"/>
                <a:cs typeface="Candara"/>
              </a:rPr>
              <a:t>pre-establecidos. </a:t>
            </a:r>
            <a:endParaRPr lang="es-ES" sz="1600" dirty="0" smtClean="0">
              <a:latin typeface="Candara"/>
              <a:cs typeface="Candara"/>
            </a:endParaRPr>
          </a:p>
          <a:p>
            <a:r>
              <a:rPr lang="es-ES_tradnl" sz="1600" dirty="0">
                <a:latin typeface="Candara"/>
                <a:cs typeface="Candara"/>
              </a:rPr>
              <a:t>G</a:t>
            </a:r>
            <a:r>
              <a:rPr lang="es-ES_tradnl" sz="1600" dirty="0" smtClean="0">
                <a:latin typeface="Candara"/>
                <a:cs typeface="Candara"/>
              </a:rPr>
              <a:t>arantizar </a:t>
            </a:r>
            <a:r>
              <a:rPr lang="es-ES_tradnl" sz="1600" dirty="0">
                <a:latin typeface="Candara"/>
                <a:cs typeface="Candara"/>
              </a:rPr>
              <a:t>su funcionalidad en cualquier </a:t>
            </a:r>
            <a:r>
              <a:rPr lang="es-ES_tradnl" sz="1600" dirty="0" smtClean="0">
                <a:latin typeface="Candara"/>
                <a:cs typeface="Candara"/>
              </a:rPr>
              <a:t>momento.</a:t>
            </a:r>
          </a:p>
          <a:p>
            <a:r>
              <a:rPr lang="es-ES_tradnl" sz="1600" dirty="0">
                <a:latin typeface="Candara"/>
                <a:cs typeface="Candara"/>
              </a:rPr>
              <a:t>E</a:t>
            </a:r>
            <a:r>
              <a:rPr lang="es-ES_tradnl" sz="1600" dirty="0" smtClean="0">
                <a:latin typeface="Candara"/>
                <a:cs typeface="Candara"/>
              </a:rPr>
              <a:t>l </a:t>
            </a:r>
            <a:r>
              <a:rPr lang="es-ES_tradnl" sz="1600" dirty="0">
                <a:latin typeface="Candara"/>
                <a:cs typeface="Candara"/>
              </a:rPr>
              <a:t>factor humano que la desempeña es determinante para su </a:t>
            </a:r>
            <a:r>
              <a:rPr lang="es-ES_tradnl" sz="1600" dirty="0" smtClean="0">
                <a:latin typeface="Candara"/>
                <a:cs typeface="Candara"/>
              </a:rPr>
              <a:t>éxito.</a:t>
            </a:r>
          </a:p>
          <a:p>
            <a:r>
              <a:rPr lang="es-ES_tradnl" sz="1600" dirty="0">
                <a:latin typeface="Candara"/>
                <a:cs typeface="Candara"/>
              </a:rPr>
              <a:t>T</a:t>
            </a:r>
            <a:r>
              <a:rPr lang="es-ES_tradnl" sz="1600" dirty="0" smtClean="0">
                <a:latin typeface="Candara"/>
                <a:cs typeface="Candara"/>
              </a:rPr>
              <a:t>ransformar </a:t>
            </a:r>
            <a:r>
              <a:rPr lang="es-ES_tradnl" sz="1600" dirty="0">
                <a:latin typeface="Candara"/>
                <a:cs typeface="Candara"/>
              </a:rPr>
              <a:t>las sesiones meramente informativas y unidireccionales en asambleas públicas </a:t>
            </a:r>
            <a:r>
              <a:rPr lang="es-ES_tradnl" sz="1600" dirty="0" smtClean="0">
                <a:latin typeface="Candara"/>
                <a:cs typeface="Candara"/>
              </a:rPr>
              <a:t>bidireccionales.</a:t>
            </a:r>
            <a:endParaRPr lang="es-ES" sz="1600" dirty="0" smtClean="0">
              <a:latin typeface="Candara"/>
              <a:cs typeface="Candara"/>
            </a:endParaRPr>
          </a:p>
          <a:p>
            <a:r>
              <a:rPr lang="es-ES_tradnl" sz="1600" dirty="0">
                <a:latin typeface="Candara"/>
                <a:cs typeface="Candara"/>
              </a:rPr>
              <a:t>P</a:t>
            </a:r>
            <a:r>
              <a:rPr lang="es-ES_tradnl" sz="1600" dirty="0" smtClean="0">
                <a:latin typeface="Candara"/>
                <a:cs typeface="Candara"/>
              </a:rPr>
              <a:t>odría </a:t>
            </a:r>
            <a:r>
              <a:rPr lang="es-ES_tradnl" sz="1600" dirty="0">
                <a:latin typeface="Candara"/>
                <a:cs typeface="Candara"/>
              </a:rPr>
              <a:t>ser de interés la instauración, por parte de AMAC, de una figura de apoyo técnico a los </a:t>
            </a:r>
            <a:r>
              <a:rPr lang="es-ES_tradnl" sz="1600" dirty="0" smtClean="0">
                <a:latin typeface="Candara"/>
                <a:cs typeface="Candara"/>
              </a:rPr>
              <a:t>actuantes.</a:t>
            </a:r>
            <a:endParaRPr lang="es-ES" sz="1600" dirty="0">
              <a:latin typeface="Candara"/>
              <a:cs typeface="Candara"/>
            </a:endParaRPr>
          </a:p>
          <a:p>
            <a:r>
              <a:rPr lang="es-ES_tradnl" sz="1600" dirty="0">
                <a:latin typeface="Candara"/>
                <a:cs typeface="Candara"/>
              </a:rPr>
              <a:t>Q</a:t>
            </a:r>
            <a:r>
              <a:rPr lang="es-ES_tradnl" sz="1600" dirty="0" smtClean="0">
                <a:latin typeface="Candara"/>
                <a:cs typeface="Candara"/>
              </a:rPr>
              <a:t>ue </a:t>
            </a:r>
            <a:r>
              <a:rPr lang="es-ES_tradnl" sz="1600" dirty="0">
                <a:latin typeface="Candara"/>
                <a:cs typeface="Candara"/>
              </a:rPr>
              <a:t>sean los propios municipios los encargados de dotar a los Comités de Información, por ejemplo, del contenido que consideren más interesante e idóneo para las necesidades de su territorio. </a:t>
            </a:r>
            <a:endParaRPr lang="es-ES_tradnl" sz="1600" dirty="0" smtClean="0">
              <a:latin typeface="Candara"/>
              <a:cs typeface="Candara"/>
            </a:endParaRPr>
          </a:p>
          <a:p>
            <a:r>
              <a:rPr lang="es-ES_tradnl" sz="1600" dirty="0">
                <a:latin typeface="Candara"/>
                <a:cs typeface="Candara"/>
              </a:rPr>
              <a:t>F</a:t>
            </a:r>
            <a:r>
              <a:rPr lang="es-ES_tradnl" sz="1600" dirty="0" smtClean="0">
                <a:latin typeface="Candara"/>
                <a:cs typeface="Candara"/>
              </a:rPr>
              <a:t>ormación </a:t>
            </a:r>
            <a:r>
              <a:rPr lang="es-ES_tradnl" sz="1600" dirty="0">
                <a:latin typeface="Candara"/>
                <a:cs typeface="Candara"/>
              </a:rPr>
              <a:t>transversal común para </a:t>
            </a:r>
            <a:r>
              <a:rPr lang="es-ES_tradnl" sz="1600" dirty="0" smtClean="0">
                <a:latin typeface="Candara"/>
                <a:cs typeface="Candara"/>
              </a:rPr>
              <a:t>actuantes. </a:t>
            </a:r>
          </a:p>
          <a:p>
            <a:r>
              <a:rPr lang="es-ES_tradnl" sz="1600" dirty="0">
                <a:latin typeface="Candara"/>
                <a:cs typeface="Candara"/>
              </a:rPr>
              <a:t>A</a:t>
            </a:r>
            <a:r>
              <a:rPr lang="es-ES_tradnl" sz="1600" dirty="0" smtClean="0">
                <a:latin typeface="Candara"/>
                <a:cs typeface="Candara"/>
              </a:rPr>
              <a:t>nálisis </a:t>
            </a:r>
            <a:r>
              <a:rPr lang="es-ES_tradnl" sz="1600" dirty="0">
                <a:latin typeface="Candara"/>
                <a:cs typeface="Candara"/>
              </a:rPr>
              <a:t>previo de los perfiles más adecuados para el desarrollo de dichas funciones. </a:t>
            </a:r>
            <a:endParaRPr lang="es-ES" sz="1600" dirty="0">
              <a:latin typeface="Candara"/>
              <a:cs typeface="Candara"/>
            </a:endParaRPr>
          </a:p>
          <a:p>
            <a:r>
              <a:rPr lang="es-ES_tradnl" sz="1600" dirty="0">
                <a:latin typeface="Candara"/>
                <a:cs typeface="Candara"/>
              </a:rPr>
              <a:t>F</a:t>
            </a:r>
            <a:r>
              <a:rPr lang="es-ES_tradnl" sz="1600" dirty="0" smtClean="0">
                <a:latin typeface="Candara"/>
                <a:cs typeface="Candara"/>
              </a:rPr>
              <a:t>avorecerse la participación. </a:t>
            </a:r>
          </a:p>
          <a:p>
            <a:r>
              <a:rPr lang="es-ES_tradnl" sz="1600" dirty="0">
                <a:latin typeface="Candara"/>
                <a:cs typeface="Candara"/>
              </a:rPr>
              <a:t>Q</a:t>
            </a:r>
            <a:r>
              <a:rPr lang="es-ES_tradnl" sz="1600" dirty="0" smtClean="0">
                <a:latin typeface="Candara"/>
                <a:cs typeface="Candara"/>
              </a:rPr>
              <a:t>ue </a:t>
            </a:r>
            <a:r>
              <a:rPr lang="es-ES_tradnl" sz="1600" dirty="0">
                <a:latin typeface="Candara"/>
                <a:cs typeface="Candara"/>
              </a:rPr>
              <a:t>esta formación se pueda acreditar mediante algún tipo de certificado o titulación que se pueda incorporar al currículo personal. </a:t>
            </a:r>
            <a:endParaRPr lang="es-ES" sz="1600" dirty="0" smtClean="0">
              <a:latin typeface="Candara"/>
              <a:cs typeface="Candara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3"/>
            <a:ext cx="11857748" cy="18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23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2148" y="432594"/>
            <a:ext cx="10515600" cy="1325563"/>
          </a:xfrm>
        </p:spPr>
        <p:txBody>
          <a:bodyPr/>
          <a:lstStyle/>
          <a:p>
            <a:r>
              <a:rPr lang="ca-ES" dirty="0" smtClean="0">
                <a:latin typeface="Candara" panose="020E0502030303020204" pitchFamily="34" charset="0"/>
              </a:rPr>
              <a:t>CONCLUSIONES</a:t>
            </a:r>
            <a:endParaRPr lang="ca-ES" dirty="0">
              <a:latin typeface="Candara" panose="020E0502030303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23925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1600" b="1" dirty="0" smtClean="0">
                <a:latin typeface="Candara"/>
                <a:cs typeface="Candara"/>
              </a:rPr>
              <a:t>Ejecución</a:t>
            </a:r>
          </a:p>
          <a:p>
            <a:pPr marL="0" indent="0">
              <a:buNone/>
            </a:pPr>
            <a:endParaRPr lang="es-ES_tradnl" sz="1600" b="1" dirty="0" smtClean="0">
              <a:latin typeface="Candara"/>
              <a:cs typeface="Candara"/>
            </a:endParaRPr>
          </a:p>
          <a:p>
            <a:r>
              <a:rPr lang="es-ES_tradnl" sz="1600" dirty="0" smtClean="0">
                <a:latin typeface="Candara"/>
                <a:cs typeface="Candara"/>
              </a:rPr>
              <a:t>Lista </a:t>
            </a:r>
            <a:r>
              <a:rPr lang="es-ES_tradnl" sz="1600" dirty="0">
                <a:latin typeface="Candara"/>
                <a:cs typeface="Candara"/>
              </a:rPr>
              <a:t>actualizada de las personas del territorio con </a:t>
            </a:r>
            <a:r>
              <a:rPr lang="es-ES_tradnl" sz="1600" dirty="0" smtClean="0">
                <a:latin typeface="Candara"/>
                <a:cs typeface="Candara"/>
              </a:rPr>
              <a:t>movilidad </a:t>
            </a:r>
            <a:r>
              <a:rPr lang="es-ES_tradnl" sz="1600" dirty="0">
                <a:latin typeface="Candara"/>
                <a:cs typeface="Candara"/>
              </a:rPr>
              <a:t>reducida u otros problemas de índole </a:t>
            </a:r>
            <a:r>
              <a:rPr lang="es-ES_tradnl" sz="1600" dirty="0" smtClean="0">
                <a:latin typeface="Candara"/>
                <a:cs typeface="Candara"/>
              </a:rPr>
              <a:t>médica. </a:t>
            </a:r>
          </a:p>
          <a:p>
            <a:r>
              <a:rPr lang="es-ES_tradnl" sz="1600" dirty="0" smtClean="0">
                <a:latin typeface="Candara"/>
                <a:cs typeface="Candara"/>
              </a:rPr>
              <a:t>Aunar </a:t>
            </a:r>
            <a:r>
              <a:rPr lang="es-ES_tradnl" sz="1600" dirty="0">
                <a:latin typeface="Candara"/>
                <a:cs typeface="Candara"/>
              </a:rPr>
              <a:t>esfuerzos para concretar el mejor, por seguro, de los métodos de atención a </a:t>
            </a:r>
            <a:r>
              <a:rPr lang="es-ES_tradnl" sz="1600" dirty="0" smtClean="0">
                <a:latin typeface="Candara"/>
                <a:cs typeface="Candara"/>
              </a:rPr>
              <a:t> colectivos escolares. </a:t>
            </a:r>
            <a:endParaRPr lang="es-ES" sz="1600" dirty="0">
              <a:latin typeface="Candara"/>
              <a:cs typeface="Candara"/>
            </a:endParaRPr>
          </a:p>
          <a:p>
            <a:r>
              <a:rPr lang="es-ES_tradnl" sz="1600" dirty="0">
                <a:latin typeface="Candara"/>
                <a:cs typeface="Candara"/>
              </a:rPr>
              <a:t>A</a:t>
            </a:r>
            <a:r>
              <a:rPr lang="es-ES_tradnl" sz="1600" dirty="0" smtClean="0">
                <a:latin typeface="Candara"/>
                <a:cs typeface="Candara"/>
              </a:rPr>
              <a:t>nimar </a:t>
            </a:r>
            <a:r>
              <a:rPr lang="es-ES_tradnl" sz="1600" dirty="0">
                <a:latin typeface="Candara"/>
                <a:cs typeface="Candara"/>
              </a:rPr>
              <a:t>a los municipios a diseñar nuevas tipologías de actividades informativas que incluyan una retribución –no monetaria- para la </a:t>
            </a:r>
            <a:r>
              <a:rPr lang="es-ES_tradnl" sz="1600" dirty="0" smtClean="0">
                <a:latin typeface="Candara"/>
                <a:cs typeface="Candara"/>
              </a:rPr>
              <a:t>población.</a:t>
            </a:r>
          </a:p>
          <a:p>
            <a:pPr marL="0" indent="0">
              <a:buNone/>
            </a:pPr>
            <a:endParaRPr lang="es-ES_tradnl" sz="1600" dirty="0" smtClean="0">
              <a:latin typeface="Candara"/>
              <a:cs typeface="Candara"/>
            </a:endParaRPr>
          </a:p>
          <a:p>
            <a:pPr marL="0" indent="0">
              <a:buNone/>
            </a:pPr>
            <a:endParaRPr lang="es-ES_tradnl" sz="1600" dirty="0" smtClean="0">
              <a:latin typeface="Candara"/>
              <a:cs typeface="Candara"/>
            </a:endParaRPr>
          </a:p>
          <a:p>
            <a:pPr marL="0" indent="0">
              <a:buNone/>
            </a:pPr>
            <a:r>
              <a:rPr lang="es-ES_tradnl" sz="1600" b="1" dirty="0" smtClean="0">
                <a:latin typeface="Candara"/>
                <a:cs typeface="Candara"/>
              </a:rPr>
              <a:t>Evaluación </a:t>
            </a:r>
          </a:p>
          <a:p>
            <a:pPr marL="0" indent="0">
              <a:buNone/>
            </a:pPr>
            <a:endParaRPr lang="es-ES_tradnl" sz="1600" dirty="0" smtClean="0">
              <a:latin typeface="Candara"/>
              <a:cs typeface="Candara"/>
            </a:endParaRPr>
          </a:p>
          <a:p>
            <a:r>
              <a:rPr lang="es-ES_tradnl" sz="1600" dirty="0">
                <a:latin typeface="Candara"/>
                <a:cs typeface="Candara"/>
              </a:rPr>
              <a:t>L</a:t>
            </a:r>
            <a:r>
              <a:rPr lang="es-ES_tradnl" sz="1600" dirty="0" smtClean="0">
                <a:latin typeface="Candara"/>
                <a:cs typeface="Candara"/>
              </a:rPr>
              <a:t>levar </a:t>
            </a:r>
            <a:r>
              <a:rPr lang="es-ES_tradnl" sz="1600" dirty="0">
                <a:latin typeface="Candara"/>
                <a:cs typeface="Candara"/>
              </a:rPr>
              <a:t>a cabo más simulacros por cuanto así se facilita la automatización de la respuesta. </a:t>
            </a:r>
            <a:endParaRPr lang="es-ES" sz="1600" dirty="0">
              <a:latin typeface="Candara"/>
              <a:cs typeface="Candara"/>
            </a:endParaRPr>
          </a:p>
          <a:p>
            <a:r>
              <a:rPr lang="es-ES_tradnl" sz="1600" dirty="0" smtClean="0">
                <a:latin typeface="Candara"/>
                <a:cs typeface="Candara"/>
              </a:rPr>
              <a:t>Poderlos </a:t>
            </a:r>
            <a:r>
              <a:rPr lang="es-ES_tradnl" sz="1600" dirty="0">
                <a:latin typeface="Candara"/>
                <a:cs typeface="Candara"/>
              </a:rPr>
              <a:t>realizar sin previo aviso con objeto de aproximar el simulacro a las condiciones reales del incidente.</a:t>
            </a:r>
            <a:endParaRPr lang="es-ES" sz="1600" dirty="0">
              <a:latin typeface="Candara"/>
              <a:cs typeface="Candara"/>
            </a:endParaRPr>
          </a:p>
          <a:p>
            <a:r>
              <a:rPr lang="es-ES_tradnl" sz="1600" dirty="0" smtClean="0">
                <a:latin typeface="Candara"/>
                <a:cs typeface="Candara"/>
              </a:rPr>
              <a:t>Las </a:t>
            </a:r>
            <a:r>
              <a:rPr lang="es-ES_tradnl" sz="1600" dirty="0">
                <a:latin typeface="Candara"/>
                <a:cs typeface="Candara"/>
              </a:rPr>
              <a:t>actividades de activación del CECOPAL por el CECOP deberían introducir variables que obligaran a los actuantes a tomar decisiones inmediatas no establecidas en el plan.</a:t>
            </a:r>
            <a:endParaRPr lang="es-ES" sz="1600" dirty="0">
              <a:latin typeface="Candara"/>
              <a:cs typeface="Candara"/>
            </a:endParaRPr>
          </a:p>
          <a:p>
            <a:r>
              <a:rPr lang="es-ES_tradnl" sz="1600" dirty="0" smtClean="0">
                <a:latin typeface="Candara"/>
                <a:cs typeface="Candara"/>
              </a:rPr>
              <a:t>Se </a:t>
            </a:r>
            <a:r>
              <a:rPr lang="es-ES_tradnl" sz="1600" dirty="0">
                <a:latin typeface="Candara"/>
                <a:cs typeface="Candara"/>
              </a:rPr>
              <a:t>recomienda planificar la ejecución de simulacros “virtuales” con apoyo </a:t>
            </a:r>
            <a:r>
              <a:rPr lang="es-ES_tradnl" sz="1600" dirty="0" smtClean="0">
                <a:latin typeface="Candara"/>
                <a:cs typeface="Candara"/>
              </a:rPr>
              <a:t>tecnológico.</a:t>
            </a:r>
            <a:endParaRPr lang="ca-ES" sz="1600" dirty="0">
              <a:latin typeface="Candara"/>
              <a:cs typeface="Candara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3"/>
            <a:ext cx="11857748" cy="18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1074" y="251077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a-ES" sz="5300" b="1" dirty="0" smtClean="0">
                <a:latin typeface="Candara" panose="020E0502030303020204" pitchFamily="34" charset="0"/>
              </a:rPr>
              <a:t>MUCHAS GRACIAS ¡¡</a:t>
            </a:r>
            <a:br>
              <a:rPr lang="ca-ES" sz="5300" b="1" dirty="0" smtClean="0">
                <a:latin typeface="Candara" panose="020E0502030303020204" pitchFamily="34" charset="0"/>
              </a:rPr>
            </a:br>
            <a:r>
              <a:rPr lang="ca-ES" dirty="0" smtClean="0">
                <a:latin typeface="Candara" panose="020E0502030303020204" pitchFamily="34" charset="0"/>
              </a:rPr>
              <a:t/>
            </a:r>
            <a:br>
              <a:rPr lang="ca-ES" dirty="0" smtClean="0">
                <a:latin typeface="Candara" panose="020E0502030303020204" pitchFamily="34" charset="0"/>
              </a:rPr>
            </a:br>
            <a:r>
              <a:rPr lang="ca-ES" sz="3600" dirty="0" smtClean="0">
                <a:latin typeface="Candara" panose="020E0502030303020204" pitchFamily="34" charset="0"/>
              </a:rPr>
              <a:t>Dra. Anna Garcia Hom</a:t>
            </a:r>
            <a:br>
              <a:rPr lang="ca-ES" sz="3600" dirty="0" smtClean="0">
                <a:latin typeface="Candara" panose="020E0502030303020204" pitchFamily="34" charset="0"/>
              </a:rPr>
            </a:br>
            <a:r>
              <a:rPr lang="ca-ES" sz="3600" dirty="0" err="1" smtClean="0">
                <a:latin typeface="Candara" panose="020E0502030303020204" pitchFamily="34" charset="0"/>
              </a:rPr>
              <a:t>agahom@gmail.com</a:t>
            </a:r>
            <a:r>
              <a:rPr lang="ca-ES" dirty="0" smtClean="0">
                <a:latin typeface="Candara" panose="020E0502030303020204" pitchFamily="34" charset="0"/>
              </a:rPr>
              <a:t/>
            </a:r>
            <a:br>
              <a:rPr lang="ca-ES" dirty="0" smtClean="0">
                <a:latin typeface="Candara" panose="020E0502030303020204" pitchFamily="34" charset="0"/>
              </a:rPr>
            </a:br>
            <a:endParaRPr lang="ca-ES" dirty="0">
              <a:latin typeface="Candara" panose="020E0502030303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57748" cy="182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1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748" y="0"/>
            <a:ext cx="866348" cy="1825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949" y="266224"/>
            <a:ext cx="1924051" cy="73655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433286" y="381000"/>
            <a:ext cx="7801428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b="1" dirty="0" smtClean="0">
                <a:latin typeface="Candara"/>
                <a:cs typeface="Candara"/>
              </a:rPr>
              <a:t>ANÁLISIS DE LA OPERATIVIDAD DE LOS PAMEN</a:t>
            </a:r>
          </a:p>
          <a:p>
            <a:pPr algn="ctr"/>
            <a:endParaRPr lang="ca-ES" b="1" dirty="0">
              <a:latin typeface="Candara"/>
              <a:cs typeface="Candara"/>
            </a:endParaRPr>
          </a:p>
          <a:p>
            <a:pPr algn="ctr"/>
            <a:r>
              <a:rPr lang="ca-ES" b="1" dirty="0" err="1" smtClean="0">
                <a:latin typeface="Candara"/>
                <a:cs typeface="Candara"/>
              </a:rPr>
              <a:t>Contenido</a:t>
            </a:r>
            <a:endParaRPr lang="ca-ES" b="1" dirty="0" smtClean="0">
              <a:latin typeface="Candara"/>
              <a:cs typeface="Candara"/>
            </a:endParaRPr>
          </a:p>
          <a:p>
            <a:pPr algn="ctr"/>
            <a:endParaRPr lang="ca-ES" b="1" dirty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 </a:t>
            </a:r>
          </a:p>
          <a:p>
            <a:r>
              <a:rPr lang="ca-ES" dirty="0" smtClean="0">
                <a:latin typeface="Candara"/>
                <a:cs typeface="Candara"/>
              </a:rPr>
              <a:t>INFORMACIÓN CHECKLIST + </a:t>
            </a:r>
          </a:p>
          <a:p>
            <a:endParaRPr lang="ca-ES" dirty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 ANÁLISIS PAMEN + </a:t>
            </a:r>
          </a:p>
          <a:p>
            <a:endParaRPr lang="ca-ES" dirty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 ANÁLISIS DOCUMENTAL +</a:t>
            </a:r>
          </a:p>
          <a:p>
            <a:endParaRPr lang="ca-ES" dirty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 FUKUSHIMA +</a:t>
            </a:r>
          </a:p>
          <a:p>
            <a:endParaRPr lang="ca-ES" dirty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 ANÁLISIS 2011 </a:t>
            </a:r>
            <a:endParaRPr lang="ca-ES" dirty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r>
              <a:rPr lang="ca-ES" dirty="0">
                <a:latin typeface="Candara"/>
                <a:cs typeface="Candara"/>
              </a:rPr>
              <a:t> </a:t>
            </a:r>
            <a:r>
              <a:rPr lang="ca-ES" dirty="0" smtClean="0">
                <a:latin typeface="Candara"/>
                <a:cs typeface="Candara"/>
              </a:rPr>
              <a:t>ANÁLISIS </a:t>
            </a:r>
            <a:r>
              <a:rPr lang="ca-ES" b="1" dirty="0" smtClean="0">
                <a:latin typeface="Candara"/>
                <a:cs typeface="Candara"/>
              </a:rPr>
              <a:t>CUANTITATIVO</a:t>
            </a:r>
            <a:r>
              <a:rPr lang="ca-ES" dirty="0" smtClean="0">
                <a:latin typeface="Candara"/>
                <a:cs typeface="Candara"/>
              </a:rPr>
              <a:t> Y CUALITATIVO</a:t>
            </a: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PARTICIPACIÓN DE 60 MUNICIPIOS AMAC</a:t>
            </a:r>
          </a:p>
          <a:p>
            <a:endParaRPr lang="ca-ES" dirty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DGPCE + UNIDADES TERRITORIALES</a:t>
            </a:r>
          </a:p>
          <a:p>
            <a:endParaRPr lang="ca-ES" dirty="0" smtClean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75415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748" y="0"/>
            <a:ext cx="866348" cy="1825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949" y="266224"/>
            <a:ext cx="1924051" cy="73655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433286" y="381000"/>
            <a:ext cx="78014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b="1" dirty="0" smtClean="0">
                <a:latin typeface="Candara"/>
                <a:cs typeface="Candara"/>
              </a:rPr>
              <a:t>ANÁLISIS PAMEN</a:t>
            </a:r>
            <a:endParaRPr lang="ca-ES" b="1" dirty="0" smtClean="0">
              <a:latin typeface="Candara"/>
              <a:cs typeface="Candara"/>
            </a:endParaRPr>
          </a:p>
          <a:p>
            <a:pPr algn="ctr"/>
            <a:endParaRPr lang="ca-ES" b="1" dirty="0" smtClean="0">
              <a:latin typeface="Candara"/>
              <a:cs typeface="Candara"/>
            </a:endParaRPr>
          </a:p>
          <a:p>
            <a:pPr algn="ctr"/>
            <a:endParaRPr lang="ca-ES" b="1" dirty="0">
              <a:latin typeface="Candara"/>
              <a:cs typeface="Candara"/>
            </a:endParaRPr>
          </a:p>
          <a:p>
            <a:r>
              <a:rPr lang="ca-ES" dirty="0" smtClean="0">
                <a:latin typeface="Candara"/>
                <a:cs typeface="Candara"/>
              </a:rPr>
              <a:t> </a:t>
            </a:r>
          </a:p>
          <a:p>
            <a:r>
              <a:rPr lang="ca-ES" dirty="0" err="1" smtClean="0">
                <a:latin typeface="Candara"/>
                <a:cs typeface="Candara"/>
              </a:rPr>
              <a:t>An</a:t>
            </a:r>
            <a:r>
              <a:rPr lang="es-ES" dirty="0" err="1" smtClean="0">
                <a:latin typeface="Candara"/>
                <a:cs typeface="Candara"/>
              </a:rPr>
              <a:t>álisis</a:t>
            </a:r>
            <a:r>
              <a:rPr lang="es-ES" dirty="0" smtClean="0">
                <a:latin typeface="Candara"/>
                <a:cs typeface="Candara"/>
              </a:rPr>
              <a:t> (por </a:t>
            </a:r>
            <a:r>
              <a:rPr lang="es-ES" b="1" dirty="0" smtClean="0">
                <a:latin typeface="Candara"/>
                <a:cs typeface="Candara"/>
              </a:rPr>
              <a:t>áreas nucleares</a:t>
            </a:r>
            <a:r>
              <a:rPr lang="es-ES" dirty="0" smtClean="0">
                <a:latin typeface="Candara"/>
                <a:cs typeface="Candara"/>
              </a:rPr>
              <a:t>): </a:t>
            </a:r>
          </a:p>
          <a:p>
            <a:endParaRPr lang="es-ES" dirty="0">
              <a:latin typeface="Candara"/>
              <a:cs typeface="Candara"/>
            </a:endParaRPr>
          </a:p>
          <a:p>
            <a:r>
              <a:rPr lang="es-ES" dirty="0" smtClean="0">
                <a:latin typeface="Candara"/>
                <a:cs typeface="Candara"/>
              </a:rPr>
              <a:t>(ALMARAZ/ASCÓ Y VANDELLÓS/COFRENTES/GAROÑA/TRILLO/JOSÉ CABRERA)</a:t>
            </a:r>
          </a:p>
          <a:p>
            <a:endParaRPr lang="es-ES" dirty="0">
              <a:latin typeface="Candara"/>
              <a:cs typeface="Candara"/>
            </a:endParaRPr>
          </a:p>
          <a:p>
            <a:pPr marL="342900" indent="-342900">
              <a:buAutoNum type="arabicPeriod"/>
            </a:pPr>
            <a:r>
              <a:rPr lang="es-ES" dirty="0" smtClean="0">
                <a:latin typeface="Candara"/>
                <a:cs typeface="Candara"/>
              </a:rPr>
              <a:t>Análisis elementos descriptivos (información básica y formal de las visitas).</a:t>
            </a:r>
          </a:p>
          <a:p>
            <a:pPr marL="342900" indent="-342900">
              <a:buAutoNum type="arabicPeriod"/>
            </a:pPr>
            <a:r>
              <a:rPr lang="es-ES" dirty="0" smtClean="0">
                <a:latin typeface="Candara"/>
                <a:cs typeface="Candara"/>
              </a:rPr>
              <a:t>Análisis </a:t>
            </a:r>
            <a:r>
              <a:rPr lang="es-ES" b="1" dirty="0" smtClean="0">
                <a:latin typeface="Candara"/>
                <a:cs typeface="Candara"/>
              </a:rPr>
              <a:t>CUANTITATIVO </a:t>
            </a:r>
            <a:r>
              <a:rPr lang="es-ES" dirty="0" smtClean="0">
                <a:latin typeface="Candara"/>
                <a:cs typeface="Candara"/>
              </a:rPr>
              <a:t>(incluye tablas y gráficos)</a:t>
            </a:r>
          </a:p>
          <a:p>
            <a:pPr marL="342900" indent="-342900">
              <a:buAutoNum type="arabicPeriod"/>
            </a:pPr>
            <a:r>
              <a:rPr lang="es-ES" dirty="0" smtClean="0">
                <a:latin typeface="Candara"/>
                <a:cs typeface="Candara"/>
              </a:rPr>
              <a:t>Análisis </a:t>
            </a:r>
            <a:r>
              <a:rPr lang="es-ES" b="1" dirty="0" smtClean="0">
                <a:latin typeface="Candara"/>
                <a:cs typeface="Candara"/>
              </a:rPr>
              <a:t>CUALITATIVO</a:t>
            </a:r>
          </a:p>
          <a:p>
            <a:pPr marL="342900" indent="-342900">
              <a:buAutoNum type="arabicPeriod"/>
            </a:pPr>
            <a:endParaRPr lang="es-ES" b="1" dirty="0">
              <a:latin typeface="Candara"/>
              <a:cs typeface="Candara"/>
            </a:endParaRPr>
          </a:p>
          <a:p>
            <a:r>
              <a:rPr lang="es-ES" dirty="0" smtClean="0">
                <a:latin typeface="Candara"/>
                <a:cs typeface="Candara"/>
              </a:rPr>
              <a:t>Análisis </a:t>
            </a:r>
            <a:r>
              <a:rPr lang="es-ES" b="1" dirty="0" smtClean="0">
                <a:latin typeface="Candara"/>
                <a:cs typeface="Candara"/>
              </a:rPr>
              <a:t>COMPARATIVO</a:t>
            </a:r>
            <a:r>
              <a:rPr lang="es-ES" dirty="0" smtClean="0">
                <a:latin typeface="Candara"/>
                <a:cs typeface="Candara"/>
              </a:rPr>
              <a:t> entre áreas.</a:t>
            </a:r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  <a:p>
            <a:endParaRPr lang="ca-ES" dirty="0">
              <a:latin typeface="Candara"/>
              <a:cs typeface="Candara"/>
            </a:endParaRPr>
          </a:p>
          <a:p>
            <a:endParaRPr lang="ca-ES" dirty="0" smtClean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30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748" y="0"/>
            <a:ext cx="866348" cy="1825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949" y="266224"/>
            <a:ext cx="1924051" cy="736551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357378"/>
              </p:ext>
            </p:extLst>
          </p:nvPr>
        </p:nvGraphicFramePr>
        <p:xfrm>
          <a:off x="1440872" y="1196741"/>
          <a:ext cx="8446076" cy="4774566"/>
        </p:xfrm>
        <a:graphic>
          <a:graphicData uri="http://schemas.openxmlformats.org/drawingml/2006/table">
            <a:tbl>
              <a:tblPr firstRow="1" firstCol="1" bandRow="1"/>
              <a:tblGrid>
                <a:gridCol w="2388713"/>
                <a:gridCol w="1225122"/>
                <a:gridCol w="272979"/>
                <a:gridCol w="2396798"/>
                <a:gridCol w="271336"/>
                <a:gridCol w="1891128"/>
              </a:tblGrid>
              <a:tr h="752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ÁMBITO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CATEGORÍA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CUANTIFICABLES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CUALITATIVOS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200"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PLANIFICACIÓN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PLANIFICACIÓN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8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Se dispone de plan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0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 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0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Reúne contenido mínimo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54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Aprobado por el Pleno Municipal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54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Ratificado por el Director del PEN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54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Distribuido entre personal interesado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Ha sido actualizado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Tiene control de distribución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54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Tiene control de modificaciones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7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748" y="0"/>
            <a:ext cx="866348" cy="1825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949" y="266224"/>
            <a:ext cx="1924051" cy="73655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438305"/>
              </p:ext>
            </p:extLst>
          </p:nvPr>
        </p:nvGraphicFramePr>
        <p:xfrm>
          <a:off x="1468581" y="737276"/>
          <a:ext cx="7550730" cy="6008532"/>
        </p:xfrm>
        <a:graphic>
          <a:graphicData uri="http://schemas.openxmlformats.org/drawingml/2006/table">
            <a:tbl>
              <a:tblPr firstRow="1" firstCol="1" bandRow="1"/>
              <a:tblGrid>
                <a:gridCol w="1483679"/>
                <a:gridCol w="758381"/>
                <a:gridCol w="1483679"/>
                <a:gridCol w="1483679"/>
                <a:gridCol w="1170656"/>
                <a:gridCol w="1170656"/>
              </a:tblGrid>
              <a:tr h="297043">
                <a:tc rowSpan="1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DISPOSICIÓN EFECTIVA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RECURSOS HUMANOS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4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3</a:t>
                      </a:r>
                      <a:endParaRPr lang="en-US" sz="6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designación formal de personal actuante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1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 personal asignado a la organización del PAMEN es voluntario o por designación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31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 Director del PAMEN mantiene reuniones periódicas con el personal asignado para tratar sobre la situación de aquel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01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 Director del PAMEN promueve reuniones informativas dirigidas a los ciudadanos del municipio en relación con las medidas previstas en el plan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RECURSOS MATERIALES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4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8</a:t>
                      </a:r>
                      <a:endParaRPr lang="en-US" sz="6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Grupo electrógeno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0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 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5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Teléfonos y faxes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0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Emisores receptores portátiles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Megafonía fija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Vehículos de avisos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Sala CECOPAL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0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Red de rutas de aviso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40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Ropa y  otros elementos  de protección para personal organización PAMEN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0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DISTRIBUCIÓN DE KI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4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2</a:t>
                      </a:r>
                      <a:endParaRPr lang="en-US" sz="6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designación formal de responsable y tiene personal adscrito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1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Almacenamiento de comprimidos de KI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0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Existen procedimientos e itinerarios de  distribución de dosis de KI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31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FORMACIÓN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4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2</a:t>
                      </a:r>
                      <a:endParaRPr lang="en-US" sz="6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algún responsable de detección de necesidades y de apoyar el desarrollo de actividades formativas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3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Receptores de las actividades formativas  de los últimos tres años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0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 personal adscrito a la organización del plan ha participado en actividades formativas durante los tres últimos años</a:t>
                      </a:r>
                      <a:endParaRPr lang="en-US" sz="80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Contenidos desarrollados en las actividades formativas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1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8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Metodologías utilizadas</a:t>
                      </a:r>
                      <a:endParaRPr lang="en-US" sz="800" dirty="0">
                        <a:effectLst/>
                        <a:latin typeface="Calibri" charset="0"/>
                      </a:endParaRPr>
                    </a:p>
                  </a:txBody>
                  <a:tcPr marL="20541" marR="205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408860"/>
              </p:ext>
            </p:extLst>
          </p:nvPr>
        </p:nvGraphicFramePr>
        <p:xfrm>
          <a:off x="1468581" y="248927"/>
          <a:ext cx="7550730" cy="381000"/>
        </p:xfrm>
        <a:graphic>
          <a:graphicData uri="http://schemas.openxmlformats.org/drawingml/2006/table">
            <a:tbl>
              <a:tblPr firstRow="1" firstCol="1" bandRow="1"/>
              <a:tblGrid>
                <a:gridCol w="1482437"/>
                <a:gridCol w="803564"/>
                <a:gridCol w="2923309"/>
                <a:gridCol w="2341420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ÁMBITO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CATEGORÍA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CUANTIFICABLES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CUALITATIVOS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32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748" y="0"/>
            <a:ext cx="866348" cy="1825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949" y="266224"/>
            <a:ext cx="1924051" cy="736551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93448"/>
              </p:ext>
            </p:extLst>
          </p:nvPr>
        </p:nvGraphicFramePr>
        <p:xfrm>
          <a:off x="1468581" y="96982"/>
          <a:ext cx="7550730" cy="532945"/>
        </p:xfrm>
        <a:graphic>
          <a:graphicData uri="http://schemas.openxmlformats.org/drawingml/2006/table">
            <a:tbl>
              <a:tblPr firstRow="1" firstCol="1" bandRow="1"/>
              <a:tblGrid>
                <a:gridCol w="1482437"/>
                <a:gridCol w="803564"/>
                <a:gridCol w="2923309"/>
                <a:gridCol w="2341420"/>
              </a:tblGrid>
              <a:tr h="532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ÁMBITO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CATEGORÍA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CUANTIFICABLES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1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CUALITATIVOS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544725"/>
              </p:ext>
            </p:extLst>
          </p:nvPr>
        </p:nvGraphicFramePr>
        <p:xfrm>
          <a:off x="1468581" y="526473"/>
          <a:ext cx="7550729" cy="6375991"/>
        </p:xfrm>
        <a:graphic>
          <a:graphicData uri="http://schemas.openxmlformats.org/drawingml/2006/table">
            <a:tbl>
              <a:tblPr firstRow="1" firstCol="1" bandRow="1"/>
              <a:tblGrid>
                <a:gridCol w="1483680"/>
                <a:gridCol w="758379"/>
                <a:gridCol w="1483680"/>
                <a:gridCol w="1483680"/>
                <a:gridCol w="1170655"/>
                <a:gridCol w="1170655"/>
              </a:tblGrid>
              <a:tr h="539833">
                <a:tc rowSpan="1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EJECUCIÓN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DIFUSIÓN DE LA ALERTA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3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designación formal de responsable y tiene personal adscrito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0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 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30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Existen procedimientos e itinerarios de avisos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5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Disponen de mensajes predefinidos para transmitir por megafonía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5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CONFINAMIENTO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3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designación formal de responsable y tiene personal adscrito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0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 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95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Existen procedimientos e itinerarios de  atención a centros escolares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1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Existen procedimientos e itinerarios de  atención a lugares </a:t>
                      </a:r>
                      <a:r>
                        <a:rPr lang="es-ES_tradnl" sz="900" dirty="0"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de pública concurrencia </a:t>
                      </a:r>
                      <a:r>
                        <a:rPr lang="es-ES_tradnl" sz="900" dirty="0">
                          <a:solidFill>
                            <a:srgbClr val="FF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 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5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EVACUACIÓN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5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designación formal de responsable y tiene personal adscrito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0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 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5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Listado de residentes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30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Listado de personas con movilidad reducida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5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Listado de centros escolares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5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Puntos de encuentro y de estacionamiento de vehículos para evacuación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1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INFORMACIÓN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3</a:t>
                      </a:r>
                      <a:endParaRPr lang="en-US" sz="9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algún responsable de detección de necesidades y de apoyar el desarrollo de actividades informativas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3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Tipos de actividades informativas realizadas (últimos tres años)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61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Ha habido actividades informativas dirigidas a los ciudadanos durante los tres últimos años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Contenidos de los programas de información realizados (últimos tres años)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61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Participación en el Comité de Información(Mº Industria)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9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Colectivos a los que han ido dirigidos los programas (últimos tres años) </a:t>
                      </a:r>
                      <a:endParaRPr lang="en-US" sz="9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47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748" y="0"/>
            <a:ext cx="866348" cy="1825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949" y="266224"/>
            <a:ext cx="1924051" cy="736551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274597"/>
              </p:ext>
            </p:extLst>
          </p:nvPr>
        </p:nvGraphicFramePr>
        <p:xfrm>
          <a:off x="1129145" y="1884031"/>
          <a:ext cx="9441870" cy="381000"/>
        </p:xfrm>
        <a:graphic>
          <a:graphicData uri="http://schemas.openxmlformats.org/drawingml/2006/table">
            <a:tbl>
              <a:tblPr firstRow="1" firstCol="1" bandRow="1"/>
              <a:tblGrid>
                <a:gridCol w="1853725"/>
                <a:gridCol w="1004823"/>
                <a:gridCol w="3655475"/>
                <a:gridCol w="2927847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ÁMBITO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CATEGORÍA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CUANTIFICABLES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b="1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ELEMENTOS CUALITATIVOS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8597"/>
              </p:ext>
            </p:extLst>
          </p:nvPr>
        </p:nvGraphicFramePr>
        <p:xfrm>
          <a:off x="1129145" y="2369127"/>
          <a:ext cx="9441871" cy="2313432"/>
        </p:xfrm>
        <a:graphic>
          <a:graphicData uri="http://schemas.openxmlformats.org/drawingml/2006/table">
            <a:tbl>
              <a:tblPr firstRow="1" firstCol="1" bandRow="1"/>
              <a:tblGrid>
                <a:gridCol w="1855280"/>
                <a:gridCol w="948321"/>
                <a:gridCol w="1855280"/>
                <a:gridCol w="1855280"/>
                <a:gridCol w="1463855"/>
                <a:gridCol w="1463855"/>
              </a:tblGrid>
              <a:tr h="72097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EVALUACIÓN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EJERCICIOS Y/O SIMULACROS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3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Existe algún responsable de ejercicios y simulacros a nivel municipal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4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Alcance de los ejercicios y simulacros realizados en los tres últimos años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5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Se han realizado ejercicios y simulacros durante los tres últimos años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Metodologías seguidas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Se ha efectuado una evaluación de los resultados en cada simulacro o ejercicio</a:t>
                      </a:r>
                      <a:endParaRPr lang="en-US" sz="120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Colectivos implicados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56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_tradnl" sz="1200" dirty="0">
                          <a:solidFill>
                            <a:srgbClr val="000000"/>
                          </a:solidFill>
                          <a:effectLst/>
                          <a:latin typeface="Candara" charset="0"/>
                          <a:ea typeface="Times New Roman" charset="0"/>
                          <a:cs typeface="Calibri" charset="0"/>
                        </a:rPr>
                        <a:t>Lecciones aprendidas</a:t>
                      </a:r>
                      <a:endParaRPr lang="en-US" sz="1200" dirty="0">
                        <a:effectLst/>
                        <a:latin typeface="Calibri" charset="0"/>
                      </a:endParaRPr>
                    </a:p>
                  </a:txBody>
                  <a:tcPr marL="16135" marR="161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59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748" y="0"/>
            <a:ext cx="866348" cy="18256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6949" y="266224"/>
            <a:ext cx="1924051" cy="736551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821840"/>
              </p:ext>
            </p:extLst>
          </p:nvPr>
        </p:nvGraphicFramePr>
        <p:xfrm>
          <a:off x="2626409" y="1174222"/>
          <a:ext cx="5927040" cy="4960765"/>
        </p:xfrm>
        <a:graphic>
          <a:graphicData uri="http://schemas.openxmlformats.org/drawingml/2006/table">
            <a:tbl>
              <a:tblPr firstRow="1" firstCol="1" bandRow="1"/>
              <a:tblGrid>
                <a:gridCol w="915315"/>
                <a:gridCol w="915315"/>
                <a:gridCol w="659672"/>
                <a:gridCol w="659672"/>
                <a:gridCol w="645223"/>
                <a:gridCol w="504618"/>
                <a:gridCol w="536851"/>
                <a:gridCol w="545187"/>
                <a:gridCol w="545187"/>
              </a:tblGrid>
              <a:tr h="198422">
                <a:tc>
                  <a:txBody>
                    <a:bodyPr/>
                    <a:lstStyle/>
                    <a:p>
                      <a:endParaRPr lang="es-ES" sz="900">
                        <a:effectLst/>
                        <a:latin typeface="Candara"/>
                        <a:cs typeface="Candara"/>
                      </a:endParaRPr>
                    </a:p>
                  </a:txBody>
                  <a:tcPr marL="39704" marR="397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>
                        <a:effectLst/>
                        <a:latin typeface="Candara"/>
                        <a:cs typeface="Candara"/>
                      </a:endParaRPr>
                    </a:p>
                  </a:txBody>
                  <a:tcPr marL="39704" marR="397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Área Central Nuclear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900">
                        <a:effectLst/>
                        <a:latin typeface="Candara"/>
                        <a:cs typeface="Candara"/>
                      </a:endParaRPr>
                    </a:p>
                  </a:txBody>
                  <a:tcPr marL="39704" marR="397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19">
                <a:tc>
                  <a:txBody>
                    <a:bodyPr/>
                    <a:lstStyle/>
                    <a:p>
                      <a:endParaRPr lang="es-ES" sz="900">
                        <a:effectLst/>
                        <a:latin typeface="Candara"/>
                        <a:cs typeface="Candara"/>
                      </a:endParaRPr>
                    </a:p>
                  </a:txBody>
                  <a:tcPr marL="39704" marR="397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 dirty="0">
                        <a:effectLst/>
                        <a:latin typeface="Candara"/>
                        <a:cs typeface="Candara"/>
                      </a:endParaRPr>
                    </a:p>
                  </a:txBody>
                  <a:tcPr marL="39704" marR="39704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ALMARAZ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ASCÓ Y VANDELLÓS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COFRENTES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GAROÑA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TRILLO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JOSÉ CABRERA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Promedio por categoría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57160">
                <a:tc row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Categorías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PLANIFICACIÓN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6,2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6,2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6,2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6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RECURSOS HUMANOS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0,0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6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RECURSOS MATERIALES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8,7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7,5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7,5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8,7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10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8,7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8,5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6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DISTRIBUCIÓN DE KI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N.A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5,0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502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FORMACIÓN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5,0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6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DIFUSIÓN DE LA ALERTA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6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CONFINAMIENTO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2,8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502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EVACUACIÓN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4,0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6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INFORMACIÓN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6,6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40">
                <a:tc v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EJERCICIOS Y/O SIMULACROS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3,3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0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2,8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60">
                <a:tc>
                  <a:txBody>
                    <a:bodyPr/>
                    <a:lstStyle/>
                    <a:p>
                      <a:endParaRPr lang="es-ES" sz="900">
                        <a:effectLst/>
                        <a:latin typeface="Candara"/>
                        <a:cs typeface="Candara"/>
                      </a:endParaRPr>
                    </a:p>
                  </a:txBody>
                  <a:tcPr marL="39704" marR="397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Promedio por área 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4,9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4,3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4,8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4,8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4,9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8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 panose="02020603050405020304" pitchFamily="18" charset="0"/>
                          <a:cs typeface="Candara"/>
                        </a:rPr>
                        <a:t>4,5</a:t>
                      </a:r>
                      <a:endParaRPr lang="es-ES" sz="1100">
                        <a:effectLst/>
                        <a:latin typeface="Candara"/>
                        <a:ea typeface="Times New Roman" panose="02020603050405020304" pitchFamily="18" charset="0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900" dirty="0">
                        <a:effectLst/>
                        <a:latin typeface="Candara"/>
                        <a:cs typeface="Candara"/>
                      </a:endParaRPr>
                    </a:p>
                  </a:txBody>
                  <a:tcPr marL="39704" marR="397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69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57748" cy="182286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77" y="1604962"/>
            <a:ext cx="5040323" cy="360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8439" y="1604962"/>
            <a:ext cx="4933461" cy="360798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342029" y="5488972"/>
            <a:ext cx="940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b="1" dirty="0">
              <a:latin typeface="Candara" panose="020E0502030303020204" pitchFamily="34" charset="0"/>
            </a:endParaRPr>
          </a:p>
          <a:p>
            <a:pPr algn="ctr"/>
            <a:r>
              <a:rPr lang="es-ES_tradnl" b="1" dirty="0" smtClean="0">
                <a:latin typeface="Candara" panose="020E0502030303020204" pitchFamily="34" charset="0"/>
              </a:rPr>
              <a:t>Ello da una pista relevante sobre la naturaleza de las medidas correctoras a emprender</a:t>
            </a:r>
            <a:endParaRPr lang="es-ES_tradnl" b="1" dirty="0">
              <a:latin typeface="Candara" panose="020E0502030303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273994" y="681632"/>
            <a:ext cx="8672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Candara" panose="020E0502030303020204" pitchFamily="34" charset="0"/>
              </a:rPr>
              <a:t>El suspenso se ceba especialmente en ámbitos relativos a lo que hemos denominado genéricamente </a:t>
            </a:r>
            <a:r>
              <a:rPr lang="es-ES_tradnl" b="1" dirty="0" smtClean="0">
                <a:latin typeface="Candara" panose="020E0502030303020204" pitchFamily="34" charset="0"/>
              </a:rPr>
              <a:t>“factor humano”. 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2370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1109</Words>
  <Application>Microsoft Macintosh PowerPoint</Application>
  <PresentationFormat>Widescreen</PresentationFormat>
  <Paragraphs>303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Calibri Light</vt:lpstr>
      <vt:lpstr>Candara</vt:lpstr>
      <vt:lpstr>Times New Roman</vt:lpstr>
      <vt:lpstr>Arial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ANÁLISIS CUALITATIVO</vt:lpstr>
      <vt:lpstr>CONCLUSIONES</vt:lpstr>
      <vt:lpstr>CONCLUSIONES</vt:lpstr>
      <vt:lpstr>CONCLUSIONES</vt:lpstr>
      <vt:lpstr>MUCHAS GRACIAS ¡¡  Dra. Anna Garcia Hom agahom@gmail.com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Ramón Moles</dc:creator>
  <cp:lastModifiedBy>Anna Garcia</cp:lastModifiedBy>
  <cp:revision>28</cp:revision>
  <dcterms:created xsi:type="dcterms:W3CDTF">2015-01-27T09:02:22Z</dcterms:created>
  <dcterms:modified xsi:type="dcterms:W3CDTF">2015-10-16T11:53:42Z</dcterms:modified>
</cp:coreProperties>
</file>