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pdf" ContentType="application/pdf"/>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rstSlideNum="0" showSpecialPlsOnTitleSld="0" strictFirstAndLastChars="0" saveSubsetFonts="1" autoCompressPictures="0">
  <p:sldMasterIdLst>
    <p:sldMasterId r:id="rId1"/>
  </p:sldMasterIdLst>
  <p:notesMasterIdLst>
    <p:notesMasterId r:id="rId23"/>
  </p:notesMasterIdLst>
  <p:handoutMasterIdLst>
    <p:handoutMasterId r:id="rId24"/>
  </p:handoutMasterIdLst>
  <p:sldIdLst>
    <p:sldId id="256" r:id="rId2"/>
    <p:sldId id="259" r:id="rId3"/>
    <p:sldId id="264" r:id="rId4"/>
    <p:sldId id="279" r:id="rId5"/>
    <p:sldId id="280" r:id="rId6"/>
    <p:sldId id="281" r:id="rId7"/>
    <p:sldId id="263" r:id="rId8"/>
    <p:sldId id="261" r:id="rId9"/>
    <p:sldId id="276" r:id="rId10"/>
    <p:sldId id="277" r:id="rId11"/>
    <p:sldId id="278" r:id="rId12"/>
    <p:sldId id="266" r:id="rId13"/>
    <p:sldId id="267" r:id="rId14"/>
    <p:sldId id="265" r:id="rId15"/>
    <p:sldId id="268" r:id="rId16"/>
    <p:sldId id="270" r:id="rId17"/>
    <p:sldId id="282" r:id="rId18"/>
    <p:sldId id="283" r:id="rId19"/>
    <p:sldId id="284" r:id="rId20"/>
    <p:sldId id="285" r:id="rId21"/>
    <p:sldId id="272" r:id="rId22"/>
  </p:sldIdLst>
  <p:sldSz cx="9144000" cy="6858000" type="overhead"/>
  <p:notesSz cx="6858000" cy="9144000"/>
  <p:defaultTextStyle>
    <a:defPPr>
      <a:defRPr lang="en-US"/>
    </a:defPPr>
    <a:lvl1pPr algn="l" rtl="0" eaLnBrk="0" fontAlgn="base" hangingPunct="0">
      <a:spcBef>
        <a:spcPct val="0"/>
      </a:spcBef>
      <a:spcAft>
        <a:spcPct val="0"/>
      </a:spcAft>
      <a:defRPr sz="1400" kern="1200">
        <a:solidFill>
          <a:schemeClr val="tx1"/>
        </a:solidFill>
        <a:latin typeface="Times" pitchFamily="-65" charset="0"/>
        <a:ea typeface="+mn-ea"/>
        <a:cs typeface="+mn-cs"/>
      </a:defRPr>
    </a:lvl1pPr>
    <a:lvl2pPr marL="457200" algn="l" rtl="0" eaLnBrk="0" fontAlgn="base" hangingPunct="0">
      <a:spcBef>
        <a:spcPct val="0"/>
      </a:spcBef>
      <a:spcAft>
        <a:spcPct val="0"/>
      </a:spcAft>
      <a:defRPr sz="1400" kern="1200">
        <a:solidFill>
          <a:schemeClr val="tx1"/>
        </a:solidFill>
        <a:latin typeface="Times" pitchFamily="-65" charset="0"/>
        <a:ea typeface="+mn-ea"/>
        <a:cs typeface="+mn-cs"/>
      </a:defRPr>
    </a:lvl2pPr>
    <a:lvl3pPr marL="914400" algn="l" rtl="0" eaLnBrk="0" fontAlgn="base" hangingPunct="0">
      <a:spcBef>
        <a:spcPct val="0"/>
      </a:spcBef>
      <a:spcAft>
        <a:spcPct val="0"/>
      </a:spcAft>
      <a:defRPr sz="1400" kern="1200">
        <a:solidFill>
          <a:schemeClr val="tx1"/>
        </a:solidFill>
        <a:latin typeface="Times" pitchFamily="-65" charset="0"/>
        <a:ea typeface="+mn-ea"/>
        <a:cs typeface="+mn-cs"/>
      </a:defRPr>
    </a:lvl3pPr>
    <a:lvl4pPr marL="1371600" algn="l" rtl="0" eaLnBrk="0" fontAlgn="base" hangingPunct="0">
      <a:spcBef>
        <a:spcPct val="0"/>
      </a:spcBef>
      <a:spcAft>
        <a:spcPct val="0"/>
      </a:spcAft>
      <a:defRPr sz="1400" kern="1200">
        <a:solidFill>
          <a:schemeClr val="tx1"/>
        </a:solidFill>
        <a:latin typeface="Times" pitchFamily="-65" charset="0"/>
        <a:ea typeface="+mn-ea"/>
        <a:cs typeface="+mn-cs"/>
      </a:defRPr>
    </a:lvl4pPr>
    <a:lvl5pPr marL="1828800" algn="l" rtl="0" eaLnBrk="0" fontAlgn="base" hangingPunct="0">
      <a:spcBef>
        <a:spcPct val="0"/>
      </a:spcBef>
      <a:spcAft>
        <a:spcPct val="0"/>
      </a:spcAft>
      <a:defRPr sz="1400" kern="1200">
        <a:solidFill>
          <a:schemeClr val="tx1"/>
        </a:solidFill>
        <a:latin typeface="Times" pitchFamily="-65" charset="0"/>
        <a:ea typeface="+mn-ea"/>
        <a:cs typeface="+mn-cs"/>
      </a:defRPr>
    </a:lvl5pPr>
    <a:lvl6pPr marL="2286000" algn="l" defTabSz="457200" rtl="0" eaLnBrk="1" latinLnBrk="0" hangingPunct="1">
      <a:defRPr sz="1400" kern="1200">
        <a:solidFill>
          <a:schemeClr val="tx1"/>
        </a:solidFill>
        <a:latin typeface="Times" pitchFamily="-65" charset="0"/>
        <a:ea typeface="+mn-ea"/>
        <a:cs typeface="+mn-cs"/>
      </a:defRPr>
    </a:lvl6pPr>
    <a:lvl7pPr marL="2743200" algn="l" defTabSz="457200" rtl="0" eaLnBrk="1" latinLnBrk="0" hangingPunct="1">
      <a:defRPr sz="1400" kern="1200">
        <a:solidFill>
          <a:schemeClr val="tx1"/>
        </a:solidFill>
        <a:latin typeface="Times" pitchFamily="-65" charset="0"/>
        <a:ea typeface="+mn-ea"/>
        <a:cs typeface="+mn-cs"/>
      </a:defRPr>
    </a:lvl7pPr>
    <a:lvl8pPr marL="3200400" algn="l" defTabSz="457200" rtl="0" eaLnBrk="1" latinLnBrk="0" hangingPunct="1">
      <a:defRPr sz="1400" kern="1200">
        <a:solidFill>
          <a:schemeClr val="tx1"/>
        </a:solidFill>
        <a:latin typeface="Times" pitchFamily="-65" charset="0"/>
        <a:ea typeface="+mn-ea"/>
        <a:cs typeface="+mn-cs"/>
      </a:defRPr>
    </a:lvl8pPr>
    <a:lvl9pPr marL="3657600" algn="l" defTabSz="457200" rtl="0" eaLnBrk="1" latinLnBrk="0" hangingPunct="1">
      <a:defRPr sz="1400" kern="1200">
        <a:solidFill>
          <a:schemeClr val="tx1"/>
        </a:solidFill>
        <a:latin typeface="Times" pitchFamily="-65"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E1E6CF"/>
    <a:srgbClr val="000000"/>
    <a:srgbClr val="187534"/>
    <a:srgbClr val="ED181E"/>
    <a:srgbClr val="E7F7F7"/>
    <a:srgbClr val="FFFFFF"/>
    <a:srgbClr val="FF6666"/>
    <a:srgbClr val="FFCC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horzBarState="maximized">
    <p:restoredLeft sz="21340" autoAdjust="0"/>
    <p:restoredTop sz="94660"/>
  </p:normalViewPr>
  <p:slideViewPr>
    <p:cSldViewPr>
      <p:cViewPr varScale="1">
        <p:scale>
          <a:sx n="105" d="100"/>
          <a:sy n="105" d="100"/>
        </p:scale>
        <p:origin x="-200" y="-96"/>
      </p:cViewPr>
      <p:guideLst>
        <p:guide orient="horz" pos="2160"/>
        <p:guide pos="2880"/>
      </p:guideLst>
    </p:cSldViewPr>
  </p:slideViewPr>
  <p:outlineViewPr>
    <p:cViewPr>
      <p:scale>
        <a:sx n="33" d="100"/>
        <a:sy n="33" d="100"/>
      </p:scale>
      <p:origin x="0" y="21632"/>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viewProps" Target="viewProps.xml"/><Relationship Id="rId14" Type="http://schemas.openxmlformats.org/officeDocument/2006/relationships/slide" Target="slides/slide13.xml"/><Relationship Id="rId23" Type="http://schemas.openxmlformats.org/officeDocument/2006/relationships/notesMaster" Target="notesMasters/notesMaster1.xml"/><Relationship Id="rId4" Type="http://schemas.openxmlformats.org/officeDocument/2006/relationships/slide" Target="slides/slide3.xml"/><Relationship Id="rId28" Type="http://schemas.openxmlformats.org/officeDocument/2006/relationships/theme" Target="theme/theme1.xml"/><Relationship Id="rId26" Type="http://schemas.openxmlformats.org/officeDocument/2006/relationships/presProps" Target="presProps.xml"/><Relationship Id="rId11" Type="http://schemas.openxmlformats.org/officeDocument/2006/relationships/slide" Target="slides/slide10.xml"/><Relationship Id="rId29" Type="http://schemas.openxmlformats.org/officeDocument/2006/relationships/tableStyles" Target="tableStyles.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Times" charset="0"/>
              </a:defRPr>
            </a:lvl1pPr>
          </a:lstStyle>
          <a:p>
            <a:pPr>
              <a:defRPr/>
            </a:pPr>
            <a:fld id="{B6B99FD7-0A8F-B549-B104-8C5898790DC7}" type="datetime1">
              <a:rPr lang="en-US"/>
              <a:pPr>
                <a:defRPr/>
              </a:pPr>
              <a:t>5/1/08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Times" charset="0"/>
              </a:defRPr>
            </a:lvl1pPr>
          </a:lstStyle>
          <a:p>
            <a:pPr>
              <a:defRPr/>
            </a:pPr>
            <a:fld id="{283D22B1-0F7F-C14D-8583-B8A5EFBC2E11}"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en-US"/>
          </a:p>
        </p:txBody>
      </p:sp>
      <p:sp>
        <p:nvSpPr>
          <p:cNvPr id="2805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805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05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en-US"/>
          </a:p>
        </p:txBody>
      </p:sp>
      <p:sp>
        <p:nvSpPr>
          <p:cNvPr id="2805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06739DF9-CDEA-2749-82CF-421D4A955C8B}"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7E6141C7-4A85-1848-A02A-9505A19974A7}" type="slidenum">
              <a:rPr lang="en-US">
                <a:latin typeface="Times" pitchFamily="-65" charset="0"/>
              </a:rPr>
              <a:pPr/>
              <a:t>2</a:t>
            </a:fld>
            <a:endParaRPr lang="en-US">
              <a:latin typeface="Times" pitchFamily="-65" charset="0"/>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75E2A5DD-B058-B04E-99BC-8DB6BA2689DC}" type="slidenum">
              <a:rPr lang="en-US">
                <a:latin typeface="Times" pitchFamily="-65" charset="0"/>
              </a:rPr>
              <a:pPr/>
              <a:t>8</a:t>
            </a:fld>
            <a:endParaRPr lang="en-US">
              <a:latin typeface="Times" pitchFamily="-65" charset="0"/>
            </a:endParaRPr>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4A3B5BE2-5E03-774D-A0F3-5F3843621DB9}" type="slidenum">
              <a:rPr lang="en-US">
                <a:latin typeface="Times" pitchFamily="-65" charset="0"/>
              </a:rPr>
              <a:pPr/>
              <a:t>9</a:t>
            </a:fld>
            <a:endParaRPr lang="en-US">
              <a:latin typeface="Times" pitchFamily="-65"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09EFA687-125F-004F-B856-FCE134C5F6EC}" type="slidenum">
              <a:rPr lang="en-US">
                <a:latin typeface="Times" pitchFamily="-65" charset="0"/>
              </a:rPr>
              <a:pPr/>
              <a:t>11</a:t>
            </a:fld>
            <a:endParaRPr lang="en-US">
              <a:latin typeface="Times" pitchFamily="-65" charset="0"/>
            </a:endParaRPr>
          </a:p>
        </p:txBody>
      </p:sp>
      <p:sp>
        <p:nvSpPr>
          <p:cNvPr id="31747" name="Rectangle 2"/>
          <p:cNvSpPr>
            <a:spLocks noGrp="1" noRot="1" noChangeAspect="1" noChangeArrowheads="1"/>
          </p:cNvSpPr>
          <p:nvPr>
            <p:ph type="sldImg"/>
          </p:nvPr>
        </p:nvSpPr>
        <p:spPr>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38B27181-F12B-5B42-A131-BCCE1314F9F7}" type="slidenum">
              <a:rPr lang="en-US">
                <a:latin typeface="Times" pitchFamily="-65" charset="0"/>
              </a:rPr>
              <a:pPr/>
              <a:t>12</a:t>
            </a:fld>
            <a:endParaRPr lang="en-US">
              <a:latin typeface="Times" pitchFamily="-65" charset="0"/>
            </a:endParaRPr>
          </a:p>
        </p:txBody>
      </p:sp>
      <p:sp>
        <p:nvSpPr>
          <p:cNvPr id="33795" name="Rectangle 2"/>
          <p:cNvSpPr>
            <a:spLocks noGrp="1" noRot="1" noChangeAspect="1" noChangeArrowheads="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76FF3FC7-2596-D54C-9C0A-B2D18B4562CE}" type="slidenum">
              <a:rPr lang="en-US">
                <a:latin typeface="Times" pitchFamily="-65" charset="0"/>
              </a:rPr>
              <a:pPr/>
              <a:t>13</a:t>
            </a:fld>
            <a:endParaRPr lang="en-US">
              <a:latin typeface="Times" pitchFamily="-65"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2A73A419-1B58-054E-B9D2-BB73D84166A6}" type="slidenum">
              <a:rPr lang="en-US">
                <a:latin typeface="Times" pitchFamily="-65" charset="0"/>
              </a:rPr>
              <a:pPr/>
              <a:t>14</a:t>
            </a:fld>
            <a:endParaRPr lang="en-US">
              <a:latin typeface="Times" pitchFamily="-65" charset="0"/>
            </a:endParaRPr>
          </a:p>
        </p:txBody>
      </p:sp>
      <p:sp>
        <p:nvSpPr>
          <p:cNvPr id="37891" name="Rectangle 2"/>
          <p:cNvSpPr>
            <a:spLocks noGrp="1" noRot="1" noChangeAspect="1" noChangeArrowheads="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54F1707-EE60-E543-8C6F-E79732541087}" type="slidenum">
              <a:rPr lang="en-US">
                <a:latin typeface="Times" pitchFamily="-65" charset="0"/>
              </a:rPr>
              <a:pPr/>
              <a:t>15</a:t>
            </a:fld>
            <a:endParaRPr lang="en-US">
              <a:latin typeface="Times" pitchFamily="-65" charset="0"/>
            </a:endParaRPr>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65" charset="0"/>
              <a:ea typeface="ＭＳ Ｐゴシック" pitchFamily="-65" charset="-128"/>
              <a:cs typeface="ＭＳ Ｐゴシック" pitchFamily="-6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9.pdf"/><Relationship Id="rId7"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6" Type="http://schemas.openxmlformats.org/officeDocument/2006/relationships/image" Target="../media/image10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Text Box 27"/>
          <p:cNvSpPr txBox="1">
            <a:spLocks noChangeArrowheads="1"/>
          </p:cNvSpPr>
          <p:nvPr userDrawn="1"/>
        </p:nvSpPr>
        <p:spPr bwMode="auto">
          <a:xfrm>
            <a:off x="365125" y="1371600"/>
            <a:ext cx="2286000" cy="482600"/>
          </a:xfrm>
          <a:prstGeom prst="rect">
            <a:avLst/>
          </a:prstGeom>
          <a:noFill/>
          <a:ln w="9525">
            <a:noFill/>
            <a:miter lim="800000"/>
            <a:headEnd/>
            <a:tailEnd/>
          </a:ln>
          <a:effectLst/>
        </p:spPr>
        <p:txBody>
          <a:bodyPr>
            <a:prstTxWarp prst="textNoShape">
              <a:avLst/>
            </a:prstTxWarp>
            <a:spAutoFit/>
          </a:bodyPr>
          <a:lstStyle/>
          <a:p>
            <a:pPr algn="ctr">
              <a:lnSpc>
                <a:spcPct val="85000"/>
              </a:lnSpc>
              <a:defRPr/>
            </a:pPr>
            <a:r>
              <a:rPr lang="en-US" sz="1000">
                <a:solidFill>
                  <a:srgbClr val="FFFFFF"/>
                </a:solidFill>
                <a:latin typeface="Arial Narrow" charset="0"/>
              </a:rPr>
              <a:t>University of Michigan</a:t>
            </a:r>
          </a:p>
          <a:p>
            <a:pPr algn="ctr">
              <a:lnSpc>
                <a:spcPct val="85000"/>
              </a:lnSpc>
              <a:defRPr/>
            </a:pPr>
            <a:r>
              <a:rPr lang="en-US" sz="1000">
                <a:solidFill>
                  <a:srgbClr val="FFFFFF"/>
                </a:solidFill>
                <a:latin typeface="Arial Narrow" charset="0"/>
              </a:rPr>
              <a:t>Atmospheric, Oceanic &amp; Space Sciences</a:t>
            </a:r>
          </a:p>
          <a:p>
            <a:pPr algn="ctr">
              <a:lnSpc>
                <a:spcPct val="85000"/>
              </a:lnSpc>
              <a:defRPr/>
            </a:pPr>
            <a:endParaRPr lang="en-US" sz="1000">
              <a:solidFill>
                <a:srgbClr val="FFFFFF"/>
              </a:solidFill>
              <a:latin typeface="Arial Narrow" charset="0"/>
            </a:endParaRPr>
          </a:p>
        </p:txBody>
      </p:sp>
      <p:grpSp>
        <p:nvGrpSpPr>
          <p:cNvPr id="5" name="Group 34"/>
          <p:cNvGrpSpPr>
            <a:grpSpLocks/>
          </p:cNvGrpSpPr>
          <p:nvPr userDrawn="1"/>
        </p:nvGrpSpPr>
        <p:grpSpPr bwMode="auto">
          <a:xfrm>
            <a:off x="2819400" y="5638800"/>
            <a:ext cx="3578225" cy="681038"/>
            <a:chOff x="575" y="3264"/>
            <a:chExt cx="3070" cy="584"/>
          </a:xfrm>
        </p:grpSpPr>
        <p:pic>
          <p:nvPicPr>
            <p:cNvPr id="6" name="Picture 30" descr="AF_logo"/>
            <p:cNvPicPr>
              <a:picLocks noChangeAspect="1" noChangeArrowheads="1"/>
            </p:cNvPicPr>
            <p:nvPr userDrawn="1"/>
          </p:nvPicPr>
          <p:blipFill>
            <a:blip r:embed="rId2"/>
            <a:srcRect/>
            <a:stretch>
              <a:fillRect/>
            </a:stretch>
          </p:blipFill>
          <p:spPr bwMode="auto">
            <a:xfrm>
              <a:off x="3023" y="3264"/>
              <a:ext cx="622" cy="584"/>
            </a:xfrm>
            <a:prstGeom prst="rect">
              <a:avLst/>
            </a:prstGeom>
            <a:noFill/>
            <a:ln w="9525">
              <a:noFill/>
              <a:miter lim="800000"/>
              <a:headEnd/>
              <a:tailEnd/>
            </a:ln>
          </p:spPr>
        </p:pic>
        <p:pic>
          <p:nvPicPr>
            <p:cNvPr id="7" name="Picture 31" descr="DoD_logo"/>
            <p:cNvPicPr>
              <a:picLocks noChangeAspect="1" noChangeArrowheads="1"/>
            </p:cNvPicPr>
            <p:nvPr userDrawn="1"/>
          </p:nvPicPr>
          <p:blipFill>
            <a:blip r:embed="rId3"/>
            <a:srcRect/>
            <a:stretch>
              <a:fillRect/>
            </a:stretch>
          </p:blipFill>
          <p:spPr bwMode="auto">
            <a:xfrm>
              <a:off x="2303" y="3264"/>
              <a:ext cx="605" cy="583"/>
            </a:xfrm>
            <a:prstGeom prst="rect">
              <a:avLst/>
            </a:prstGeom>
            <a:noFill/>
            <a:ln w="9525">
              <a:noFill/>
              <a:miter lim="800000"/>
              <a:headEnd/>
              <a:tailEnd/>
            </a:ln>
          </p:spPr>
        </p:pic>
        <p:pic>
          <p:nvPicPr>
            <p:cNvPr id="8" name="Picture 32" descr="NASA"/>
            <p:cNvPicPr>
              <a:picLocks noChangeAspect="1" noChangeArrowheads="1"/>
            </p:cNvPicPr>
            <p:nvPr userDrawn="1"/>
          </p:nvPicPr>
          <p:blipFill>
            <a:blip r:embed="rId4"/>
            <a:srcRect/>
            <a:stretch>
              <a:fillRect/>
            </a:stretch>
          </p:blipFill>
          <p:spPr bwMode="auto">
            <a:xfrm>
              <a:off x="575" y="3264"/>
              <a:ext cx="708" cy="580"/>
            </a:xfrm>
            <a:prstGeom prst="rect">
              <a:avLst/>
            </a:prstGeom>
            <a:noFill/>
            <a:ln w="9525">
              <a:noFill/>
              <a:miter lim="800000"/>
              <a:headEnd/>
              <a:tailEnd/>
            </a:ln>
          </p:spPr>
        </p:pic>
        <p:pic>
          <p:nvPicPr>
            <p:cNvPr id="9" name="Picture 33"/>
            <p:cNvPicPr>
              <a:picLocks noChangeAspect="1" noChangeArrowheads="1"/>
            </p:cNvPicPr>
            <p:nvPr userDrawn="1"/>
          </p:nvPicPr>
          <mc:AlternateContent xmlns:ma="http://schemas.microsoft.com/office/mac/drawingml/2008/main">
            <mc:Choice Requires="ma">
              <p:blipFill>
                <a:blip r:embed="rId5"/>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6"/>
                <a:srcRect/>
                <a:stretch>
                  <a:fillRect/>
                </a:stretch>
              </p:blipFill>
            </mc:Fallback>
          </mc:AlternateContent>
          <p:spPr bwMode="auto">
            <a:xfrm>
              <a:off x="1439" y="3264"/>
              <a:ext cx="587" cy="577"/>
            </a:xfrm>
            <a:prstGeom prst="rect">
              <a:avLst/>
            </a:prstGeom>
            <a:noFill/>
            <a:ln w="9525">
              <a:noFill/>
              <a:miter lim="800000"/>
              <a:headEnd/>
              <a:tailEnd/>
            </a:ln>
          </p:spPr>
        </p:pic>
      </p:grpSp>
      <p:pic>
        <p:nvPicPr>
          <p:cNvPr id="10" name="Picture 17" descr="blockM.eps"/>
          <p:cNvPicPr>
            <a:picLocks noChangeAspect="1"/>
          </p:cNvPicPr>
          <p:nvPr userDrawn="1"/>
        </p:nvPicPr>
        <p:blipFill>
          <a:blip r:embed="rId7"/>
          <a:srcRect/>
          <a:stretch>
            <a:fillRect/>
          </a:stretch>
        </p:blipFill>
        <p:spPr bwMode="auto">
          <a:xfrm>
            <a:off x="762000" y="228600"/>
            <a:ext cx="1550988" cy="1143000"/>
          </a:xfrm>
          <a:prstGeom prst="rect">
            <a:avLst/>
          </a:prstGeom>
          <a:noFill/>
          <a:ln w="9525">
            <a:noFill/>
            <a:miter lim="800000"/>
            <a:headEnd/>
            <a:tailEnd/>
          </a:ln>
        </p:spPr>
      </p:pic>
      <p:pic>
        <p:nvPicPr>
          <p:cNvPr id="11" name="Picture 18" descr="CSEM-circle_blend.psd"/>
          <p:cNvPicPr>
            <a:picLocks noChangeAspect="1"/>
          </p:cNvPicPr>
          <p:nvPr userDrawn="1"/>
        </p:nvPicPr>
        <p:blipFill>
          <a:blip r:embed="rId8"/>
          <a:srcRect/>
          <a:stretch>
            <a:fillRect/>
          </a:stretch>
        </p:blipFill>
        <p:spPr bwMode="auto">
          <a:xfrm>
            <a:off x="7162800" y="228600"/>
            <a:ext cx="1570038" cy="1504950"/>
          </a:xfrm>
          <a:prstGeom prst="rect">
            <a:avLst/>
          </a:prstGeom>
          <a:noFill/>
          <a:ln w="9525">
            <a:noFill/>
            <a:miter lim="800000"/>
            <a:headEnd/>
            <a:tailEnd/>
          </a:ln>
        </p:spPr>
      </p:pic>
      <p:sp>
        <p:nvSpPr>
          <p:cNvPr id="244739" name="Rectangle 3"/>
          <p:cNvSpPr>
            <a:spLocks noGrp="1" noChangeArrowheads="1"/>
          </p:cNvSpPr>
          <p:nvPr>
            <p:ph type="ctrTitle"/>
          </p:nvPr>
        </p:nvSpPr>
        <p:spPr>
          <a:xfrm>
            <a:off x="685800" y="2506663"/>
            <a:ext cx="7772400" cy="701675"/>
          </a:xfrm>
        </p:spPr>
        <p:txBody>
          <a:bodyPr/>
          <a:lstStyle>
            <a:lvl1pPr>
              <a:defRPr sz="4000"/>
            </a:lvl1pPr>
          </a:lstStyle>
          <a:p>
            <a:r>
              <a:rPr lang="en-US"/>
              <a:t>Click to edit Master title style</a:t>
            </a:r>
          </a:p>
        </p:txBody>
      </p:sp>
      <p:sp>
        <p:nvSpPr>
          <p:cNvPr id="244740" name="Rectangle 4"/>
          <p:cNvSpPr>
            <a:spLocks noGrp="1" noChangeArrowheads="1"/>
          </p:cNvSpPr>
          <p:nvPr>
            <p:ph type="subTitle" idx="1"/>
          </p:nvPr>
        </p:nvSpPr>
        <p:spPr>
          <a:xfrm>
            <a:off x="1371600" y="3886200"/>
            <a:ext cx="6400800" cy="579438"/>
          </a:xfrm>
        </p:spPr>
        <p:txBody>
          <a:bodyPr/>
          <a:lstStyle>
            <a:lvl1pPr marL="0" indent="0" algn="ctr">
              <a:spcBef>
                <a:spcPct val="10000"/>
              </a:spcBef>
              <a:buFontTx/>
              <a:buNone/>
              <a:defRPr sz="3200">
                <a:solidFill>
                  <a:srgbClr val="FFCC00"/>
                </a:solidFill>
              </a:defRPr>
            </a:lvl1pPr>
          </a:lstStyle>
          <a:p>
            <a:r>
              <a:rPr lang="en-US"/>
              <a:t>Click to edit Master subtitle style</a:t>
            </a:r>
          </a:p>
        </p:txBody>
      </p:sp>
      <p:sp>
        <p:nvSpPr>
          <p:cNvPr id="12" name="Rectangle 13"/>
          <p:cNvSpPr>
            <a:spLocks noGrp="1" noChangeArrowheads="1"/>
          </p:cNvSpPr>
          <p:nvPr>
            <p:ph type="ftr" sz="quarter" idx="10"/>
          </p:nvPr>
        </p:nvSpPr>
        <p:spPr>
          <a:xfrm>
            <a:off x="3124200" y="6553200"/>
            <a:ext cx="2895600" cy="304800"/>
          </a:xfrm>
        </p:spPr>
        <p:txBody>
          <a:bodyPr/>
          <a:lstStyle>
            <a:lvl1pPr>
              <a:defRPr sz="1400">
                <a:latin typeface="Times" charset="0"/>
              </a:defRPr>
            </a:lvl1pPr>
          </a:lstStyle>
          <a:p>
            <a:pPr>
              <a:defRPr/>
            </a:pPr>
            <a:r>
              <a:rPr lang="en-US"/>
              <a:t>http://csem.engin.umich.edu</a:t>
            </a:r>
          </a:p>
        </p:txBody>
      </p:sp>
    </p:spTree>
  </p:cSld>
  <p:clrMapOvr>
    <a:masterClrMapping/>
  </p:clrMapOvr>
  <p:transition>
    <p:wheel spokes="8"/>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
          <p:cNvSpPr>
            <a:spLocks noGrp="1" noChangeArrowheads="1"/>
          </p:cNvSpPr>
          <p:nvPr userDrawn="1">
            <p:ph type="sldNum" sz="quarter" idx="10"/>
          </p:nvPr>
        </p:nvSpPr>
        <p:spPr>
          <a:ln/>
        </p:spPr>
        <p:txBody>
          <a:bodyPr/>
          <a:lstStyle>
            <a:lvl1pPr>
              <a:defRPr/>
            </a:lvl1pPr>
          </a:lstStyle>
          <a:p>
            <a:pPr>
              <a:defRPr/>
            </a:pPr>
            <a:fld id="{588450CF-4C44-AC49-B1FC-EBBA8FB6B605}" type="slidenum">
              <a:rPr lang="en-US"/>
              <a:pPr>
                <a:defRPr/>
              </a:pPr>
              <a:t>‹#›</a:t>
            </a:fld>
            <a:endParaRPr lang="en-US"/>
          </a:p>
        </p:txBody>
      </p:sp>
      <p:sp>
        <p:nvSpPr>
          <p:cNvPr id="5" name="Rectangle 19"/>
          <p:cNvSpPr>
            <a:spLocks noGrp="1" noChangeArrowheads="1"/>
          </p:cNvSpPr>
          <p:nvPr userDrawn="1">
            <p:ph type="ftr" sz="quarter" idx="11"/>
          </p:nvPr>
        </p:nvSpPr>
        <p:spPr>
          <a:ln/>
        </p:spPr>
        <p:txBody>
          <a:bodyPr/>
          <a:lstStyle>
            <a:lvl1pPr>
              <a:defRPr/>
            </a:lvl1pPr>
          </a:lstStyle>
          <a:p>
            <a:pPr>
              <a:defRPr/>
            </a:pPr>
            <a:r>
              <a:rPr lang="en-US"/>
              <a:t>http://csem.engin.umich.edu</a:t>
            </a:r>
          </a:p>
        </p:txBody>
      </p:sp>
    </p:spTree>
  </p:cSld>
  <p:clrMapOvr>
    <a:masterClrMapping/>
  </p:clrMapOvr>
  <p:transition>
    <p:wheel spokes="8"/>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98438"/>
            <a:ext cx="1943100" cy="2774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98438"/>
            <a:ext cx="5676900" cy="2774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
          <p:cNvSpPr>
            <a:spLocks noGrp="1" noChangeArrowheads="1"/>
          </p:cNvSpPr>
          <p:nvPr userDrawn="1">
            <p:ph type="sldNum" sz="quarter" idx="10"/>
          </p:nvPr>
        </p:nvSpPr>
        <p:spPr>
          <a:ln/>
        </p:spPr>
        <p:txBody>
          <a:bodyPr/>
          <a:lstStyle>
            <a:lvl1pPr>
              <a:defRPr/>
            </a:lvl1pPr>
          </a:lstStyle>
          <a:p>
            <a:pPr>
              <a:defRPr/>
            </a:pPr>
            <a:fld id="{51F81C4D-E012-2A4C-9151-E0639B863ECB}" type="slidenum">
              <a:rPr lang="en-US"/>
              <a:pPr>
                <a:defRPr/>
              </a:pPr>
              <a:t>‹#›</a:t>
            </a:fld>
            <a:endParaRPr lang="en-US"/>
          </a:p>
        </p:txBody>
      </p:sp>
      <p:sp>
        <p:nvSpPr>
          <p:cNvPr id="5" name="Rectangle 19"/>
          <p:cNvSpPr>
            <a:spLocks noGrp="1" noChangeArrowheads="1"/>
          </p:cNvSpPr>
          <p:nvPr userDrawn="1">
            <p:ph type="ftr" sz="quarter" idx="11"/>
          </p:nvPr>
        </p:nvSpPr>
        <p:spPr>
          <a:ln/>
        </p:spPr>
        <p:txBody>
          <a:bodyPr/>
          <a:lstStyle>
            <a:lvl1pPr>
              <a:defRPr/>
            </a:lvl1pPr>
          </a:lstStyle>
          <a:p>
            <a:pPr>
              <a:defRPr/>
            </a:pPr>
            <a:r>
              <a:rPr lang="en-US"/>
              <a:t>http://csem.engin.umich.edu</a:t>
            </a:r>
          </a:p>
        </p:txBody>
      </p:sp>
    </p:spTree>
  </p:cSld>
  <p:clrMapOvr>
    <a:masterClrMapping/>
  </p:clrMapOvr>
  <p:transition>
    <p:wheel spokes="8"/>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133600" y="198438"/>
            <a:ext cx="5791200" cy="51911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219200"/>
            <a:ext cx="7772400" cy="1754188"/>
          </a:xfrm>
        </p:spPr>
        <p:txBody>
          <a:bodyPr/>
          <a:lstStyle/>
          <a:p>
            <a:pPr lvl="0"/>
            <a:endParaRPr lang="en-US" noProof="0"/>
          </a:p>
        </p:txBody>
      </p:sp>
      <p:sp>
        <p:nvSpPr>
          <p:cNvPr id="4" name="Footer Placeholder 3"/>
          <p:cNvSpPr>
            <a:spLocks noGrp="1"/>
          </p:cNvSpPr>
          <p:nvPr>
            <p:ph type="ftr" sz="quarter" idx="10"/>
          </p:nvPr>
        </p:nvSpPr>
        <p:spPr>
          <a:xfrm>
            <a:off x="0" y="6629400"/>
            <a:ext cx="6019800" cy="228600"/>
          </a:xfrm>
        </p:spPr>
        <p:txBody>
          <a:bodyPr/>
          <a:lstStyle>
            <a:lvl1pPr>
              <a:defRPr/>
            </a:lvl1pPr>
          </a:lstStyle>
          <a:p>
            <a:pPr>
              <a:defRPr/>
            </a:pPr>
            <a:r>
              <a:rPr lang="en-US"/>
              <a:t>http://csem.engin.umich.edu</a:t>
            </a:r>
          </a:p>
        </p:txBody>
      </p:sp>
      <p:sp>
        <p:nvSpPr>
          <p:cNvPr id="5" name="Slide Number Placeholder 4"/>
          <p:cNvSpPr>
            <a:spLocks noGrp="1"/>
          </p:cNvSpPr>
          <p:nvPr>
            <p:ph type="sldNum" sz="quarter" idx="11"/>
          </p:nvPr>
        </p:nvSpPr>
        <p:spPr/>
        <p:txBody>
          <a:bodyPr/>
          <a:lstStyle>
            <a:lvl1pPr>
              <a:defRPr/>
            </a:lvl1pPr>
          </a:lstStyle>
          <a:p>
            <a:pPr>
              <a:defRPr/>
            </a:pPr>
            <a:fld id="{FB7F481D-DCBC-174E-9772-D08FFE7FD630}" type="slidenum">
              <a:rPr lang="en-US"/>
              <a:pPr>
                <a:defRPr/>
              </a:pPr>
              <a:t>‹#›</a:t>
            </a:fld>
            <a:endParaRPr lang="en-US"/>
          </a:p>
        </p:txBody>
      </p:sp>
    </p:spTree>
  </p:cSld>
  <p:clrMapOvr>
    <a:masterClrMapping/>
  </p:clrMapOvr>
  <p:transition>
    <p:wheel spokes="8"/>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0" y="198438"/>
            <a:ext cx="5638800" cy="519112"/>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
          <p:cNvSpPr>
            <a:spLocks noGrp="1" noChangeArrowheads="1"/>
          </p:cNvSpPr>
          <p:nvPr userDrawn="1">
            <p:ph type="sldNum" sz="quarter" idx="10"/>
          </p:nvPr>
        </p:nvSpPr>
        <p:spPr>
          <a:ln/>
        </p:spPr>
        <p:txBody>
          <a:bodyPr/>
          <a:lstStyle>
            <a:lvl1pPr>
              <a:defRPr/>
            </a:lvl1pPr>
          </a:lstStyle>
          <a:p>
            <a:pPr>
              <a:defRPr/>
            </a:pPr>
            <a:fld id="{2E40C937-10A0-1141-AC38-D991561DC759}" type="slidenum">
              <a:rPr lang="en-US"/>
              <a:pPr>
                <a:defRPr/>
              </a:pPr>
              <a:t>‹#›</a:t>
            </a:fld>
            <a:endParaRPr lang="en-US"/>
          </a:p>
        </p:txBody>
      </p:sp>
      <p:sp>
        <p:nvSpPr>
          <p:cNvPr id="5" name="Rectangle 19"/>
          <p:cNvSpPr>
            <a:spLocks noGrp="1" noChangeArrowheads="1"/>
          </p:cNvSpPr>
          <p:nvPr userDrawn="1">
            <p:ph type="ftr" sz="quarter" idx="11"/>
          </p:nvPr>
        </p:nvSpPr>
        <p:spPr>
          <a:ln/>
        </p:spPr>
        <p:txBody>
          <a:bodyPr/>
          <a:lstStyle>
            <a:lvl1pPr>
              <a:defRPr/>
            </a:lvl1pPr>
          </a:lstStyle>
          <a:p>
            <a:pPr>
              <a:defRPr/>
            </a:pPr>
            <a:r>
              <a:rPr lang="en-US"/>
              <a:t>http://csem.engin.umich.edu</a:t>
            </a:r>
          </a:p>
        </p:txBody>
      </p:sp>
    </p:spTree>
  </p:cSld>
  <p:clrMapOvr>
    <a:masterClrMapping/>
  </p:clrMapOvr>
  <p:transition>
    <p:wheel spokes="8"/>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
          <p:cNvSpPr>
            <a:spLocks noGrp="1" noChangeArrowheads="1"/>
          </p:cNvSpPr>
          <p:nvPr userDrawn="1">
            <p:ph type="sldNum" sz="quarter" idx="10"/>
          </p:nvPr>
        </p:nvSpPr>
        <p:spPr>
          <a:ln/>
        </p:spPr>
        <p:txBody>
          <a:bodyPr/>
          <a:lstStyle>
            <a:lvl1pPr>
              <a:defRPr/>
            </a:lvl1pPr>
          </a:lstStyle>
          <a:p>
            <a:pPr>
              <a:defRPr/>
            </a:pPr>
            <a:fld id="{C1AF00E4-72D3-BD46-ABE1-6202D07CD950}" type="slidenum">
              <a:rPr lang="en-US"/>
              <a:pPr>
                <a:defRPr/>
              </a:pPr>
              <a:t>‹#›</a:t>
            </a:fld>
            <a:endParaRPr lang="en-US"/>
          </a:p>
        </p:txBody>
      </p:sp>
      <p:sp>
        <p:nvSpPr>
          <p:cNvPr id="5" name="Rectangle 19"/>
          <p:cNvSpPr>
            <a:spLocks noGrp="1" noChangeArrowheads="1"/>
          </p:cNvSpPr>
          <p:nvPr userDrawn="1">
            <p:ph type="ftr" sz="quarter" idx="11"/>
          </p:nvPr>
        </p:nvSpPr>
        <p:spPr>
          <a:ln/>
        </p:spPr>
        <p:txBody>
          <a:bodyPr/>
          <a:lstStyle>
            <a:lvl1pPr>
              <a:defRPr/>
            </a:lvl1pPr>
          </a:lstStyle>
          <a:p>
            <a:pPr>
              <a:defRPr/>
            </a:pPr>
            <a:r>
              <a:rPr lang="en-US"/>
              <a:t>http://csem.engin.umich.edu</a:t>
            </a:r>
          </a:p>
        </p:txBody>
      </p:sp>
    </p:spTree>
  </p:cSld>
  <p:clrMapOvr>
    <a:masterClrMapping/>
  </p:clrMapOvr>
  <p:transition>
    <p:wheel spokes="8"/>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19200"/>
            <a:ext cx="3810000" cy="1754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3810000" cy="1754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
          <p:cNvSpPr>
            <a:spLocks noGrp="1" noChangeArrowheads="1"/>
          </p:cNvSpPr>
          <p:nvPr userDrawn="1">
            <p:ph type="sldNum" sz="quarter" idx="10"/>
          </p:nvPr>
        </p:nvSpPr>
        <p:spPr>
          <a:ln/>
        </p:spPr>
        <p:txBody>
          <a:bodyPr/>
          <a:lstStyle>
            <a:lvl1pPr>
              <a:defRPr/>
            </a:lvl1pPr>
          </a:lstStyle>
          <a:p>
            <a:pPr>
              <a:defRPr/>
            </a:pPr>
            <a:fld id="{0DDE16CA-4065-494E-8596-B230E0BDF0E0}" type="slidenum">
              <a:rPr lang="en-US"/>
              <a:pPr>
                <a:defRPr/>
              </a:pPr>
              <a:t>‹#›</a:t>
            </a:fld>
            <a:endParaRPr lang="en-US"/>
          </a:p>
        </p:txBody>
      </p:sp>
      <p:sp>
        <p:nvSpPr>
          <p:cNvPr id="6" name="Rectangle 19"/>
          <p:cNvSpPr>
            <a:spLocks noGrp="1" noChangeArrowheads="1"/>
          </p:cNvSpPr>
          <p:nvPr userDrawn="1">
            <p:ph type="ftr" sz="quarter" idx="11"/>
          </p:nvPr>
        </p:nvSpPr>
        <p:spPr>
          <a:ln/>
        </p:spPr>
        <p:txBody>
          <a:bodyPr/>
          <a:lstStyle>
            <a:lvl1pPr>
              <a:defRPr/>
            </a:lvl1pPr>
          </a:lstStyle>
          <a:p>
            <a:pPr>
              <a:defRPr/>
            </a:pPr>
            <a:r>
              <a:rPr lang="en-US"/>
              <a:t>http://csem.engin.umich.edu</a:t>
            </a:r>
          </a:p>
        </p:txBody>
      </p:sp>
    </p:spTree>
  </p:cSld>
  <p:clrMapOvr>
    <a:masterClrMapping/>
  </p:clrMapOvr>
  <p:transition>
    <p:wheel spokes="8"/>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
          <p:cNvSpPr>
            <a:spLocks noGrp="1" noChangeArrowheads="1"/>
          </p:cNvSpPr>
          <p:nvPr userDrawn="1">
            <p:ph type="sldNum" sz="quarter" idx="10"/>
          </p:nvPr>
        </p:nvSpPr>
        <p:spPr>
          <a:ln/>
        </p:spPr>
        <p:txBody>
          <a:bodyPr/>
          <a:lstStyle>
            <a:lvl1pPr>
              <a:defRPr/>
            </a:lvl1pPr>
          </a:lstStyle>
          <a:p>
            <a:pPr>
              <a:defRPr/>
            </a:pPr>
            <a:fld id="{C6C3F273-21C1-2743-8B25-AA5299BCEC22}" type="slidenum">
              <a:rPr lang="en-US"/>
              <a:pPr>
                <a:defRPr/>
              </a:pPr>
              <a:t>‹#›</a:t>
            </a:fld>
            <a:endParaRPr lang="en-US"/>
          </a:p>
        </p:txBody>
      </p:sp>
      <p:sp>
        <p:nvSpPr>
          <p:cNvPr id="8" name="Rectangle 19"/>
          <p:cNvSpPr>
            <a:spLocks noGrp="1" noChangeArrowheads="1"/>
          </p:cNvSpPr>
          <p:nvPr userDrawn="1">
            <p:ph type="ftr" sz="quarter" idx="11"/>
          </p:nvPr>
        </p:nvSpPr>
        <p:spPr>
          <a:ln/>
        </p:spPr>
        <p:txBody>
          <a:bodyPr/>
          <a:lstStyle>
            <a:lvl1pPr>
              <a:defRPr/>
            </a:lvl1pPr>
          </a:lstStyle>
          <a:p>
            <a:pPr>
              <a:defRPr/>
            </a:pPr>
            <a:r>
              <a:rPr lang="en-US"/>
              <a:t>http://csem.engin.umich.edu</a:t>
            </a:r>
          </a:p>
        </p:txBody>
      </p:sp>
    </p:spTree>
  </p:cSld>
  <p:clrMapOvr>
    <a:masterClrMapping/>
  </p:clrMapOvr>
  <p:transition>
    <p:wheel spokes="8"/>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0"/>
          <p:cNvSpPr>
            <a:spLocks noGrp="1" noChangeArrowheads="1"/>
          </p:cNvSpPr>
          <p:nvPr userDrawn="1">
            <p:ph type="sldNum" sz="quarter" idx="10"/>
          </p:nvPr>
        </p:nvSpPr>
        <p:spPr>
          <a:ln/>
        </p:spPr>
        <p:txBody>
          <a:bodyPr/>
          <a:lstStyle>
            <a:lvl1pPr>
              <a:defRPr/>
            </a:lvl1pPr>
          </a:lstStyle>
          <a:p>
            <a:pPr>
              <a:defRPr/>
            </a:pPr>
            <a:fld id="{8980FFE7-3ED5-A34A-BD49-9746C87DEDE9}" type="slidenum">
              <a:rPr lang="en-US"/>
              <a:pPr>
                <a:defRPr/>
              </a:pPr>
              <a:t>‹#›</a:t>
            </a:fld>
            <a:endParaRPr lang="en-US"/>
          </a:p>
        </p:txBody>
      </p:sp>
      <p:sp>
        <p:nvSpPr>
          <p:cNvPr id="4" name="Rectangle 19"/>
          <p:cNvSpPr>
            <a:spLocks noGrp="1" noChangeArrowheads="1"/>
          </p:cNvSpPr>
          <p:nvPr userDrawn="1">
            <p:ph type="ftr" sz="quarter" idx="11"/>
          </p:nvPr>
        </p:nvSpPr>
        <p:spPr>
          <a:ln/>
        </p:spPr>
        <p:txBody>
          <a:bodyPr/>
          <a:lstStyle>
            <a:lvl1pPr>
              <a:defRPr/>
            </a:lvl1pPr>
          </a:lstStyle>
          <a:p>
            <a:pPr>
              <a:defRPr/>
            </a:pPr>
            <a:r>
              <a:rPr lang="en-US"/>
              <a:t>http://csem.engin.umich.edu</a:t>
            </a:r>
          </a:p>
        </p:txBody>
      </p:sp>
    </p:spTree>
  </p:cSld>
  <p:clrMapOvr>
    <a:masterClrMapping/>
  </p:clrMapOvr>
  <p:transition>
    <p:wheel spokes="8"/>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20"/>
          <p:cNvSpPr>
            <a:spLocks noGrp="1" noChangeArrowheads="1"/>
          </p:cNvSpPr>
          <p:nvPr userDrawn="1">
            <p:ph type="sldNum" sz="quarter" idx="10"/>
          </p:nvPr>
        </p:nvSpPr>
        <p:spPr>
          <a:ln/>
        </p:spPr>
        <p:txBody>
          <a:bodyPr/>
          <a:lstStyle>
            <a:lvl1pPr>
              <a:defRPr/>
            </a:lvl1pPr>
          </a:lstStyle>
          <a:p>
            <a:pPr>
              <a:defRPr/>
            </a:pPr>
            <a:fld id="{530F0390-6D15-CA44-BB5C-1A30A13073A1}" type="slidenum">
              <a:rPr lang="en-US"/>
              <a:pPr>
                <a:defRPr/>
              </a:pPr>
              <a:t>‹#›</a:t>
            </a:fld>
            <a:endParaRPr lang="en-US"/>
          </a:p>
        </p:txBody>
      </p:sp>
      <p:sp>
        <p:nvSpPr>
          <p:cNvPr id="3" name="Rectangle 19"/>
          <p:cNvSpPr>
            <a:spLocks noGrp="1" noChangeArrowheads="1"/>
          </p:cNvSpPr>
          <p:nvPr userDrawn="1">
            <p:ph type="ftr" sz="quarter" idx="11"/>
          </p:nvPr>
        </p:nvSpPr>
        <p:spPr>
          <a:ln/>
        </p:spPr>
        <p:txBody>
          <a:bodyPr/>
          <a:lstStyle>
            <a:lvl1pPr>
              <a:defRPr/>
            </a:lvl1pPr>
          </a:lstStyle>
          <a:p>
            <a:pPr>
              <a:defRPr/>
            </a:pPr>
            <a:r>
              <a:rPr lang="en-US"/>
              <a:t>http://csem.engin.umich.edu</a:t>
            </a:r>
          </a:p>
        </p:txBody>
      </p:sp>
    </p:spTree>
  </p:cSld>
  <p:clrMapOvr>
    <a:masterClrMapping/>
  </p:clrMapOvr>
  <p:transition>
    <p:wheel spokes="8"/>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
          <p:cNvSpPr>
            <a:spLocks noGrp="1" noChangeArrowheads="1"/>
          </p:cNvSpPr>
          <p:nvPr userDrawn="1">
            <p:ph type="sldNum" sz="quarter" idx="10"/>
          </p:nvPr>
        </p:nvSpPr>
        <p:spPr>
          <a:ln/>
        </p:spPr>
        <p:txBody>
          <a:bodyPr/>
          <a:lstStyle>
            <a:lvl1pPr>
              <a:defRPr/>
            </a:lvl1pPr>
          </a:lstStyle>
          <a:p>
            <a:pPr>
              <a:defRPr/>
            </a:pPr>
            <a:fld id="{1CEF8BF3-487E-D44F-A97D-59A6CBAAA9FC}" type="slidenum">
              <a:rPr lang="en-US"/>
              <a:pPr>
                <a:defRPr/>
              </a:pPr>
              <a:t>‹#›</a:t>
            </a:fld>
            <a:endParaRPr lang="en-US"/>
          </a:p>
        </p:txBody>
      </p:sp>
      <p:sp>
        <p:nvSpPr>
          <p:cNvPr id="6" name="Rectangle 19"/>
          <p:cNvSpPr>
            <a:spLocks noGrp="1" noChangeArrowheads="1"/>
          </p:cNvSpPr>
          <p:nvPr userDrawn="1">
            <p:ph type="ftr" sz="quarter" idx="11"/>
          </p:nvPr>
        </p:nvSpPr>
        <p:spPr>
          <a:ln/>
        </p:spPr>
        <p:txBody>
          <a:bodyPr/>
          <a:lstStyle>
            <a:lvl1pPr>
              <a:defRPr/>
            </a:lvl1pPr>
          </a:lstStyle>
          <a:p>
            <a:pPr>
              <a:defRPr/>
            </a:pPr>
            <a:r>
              <a:rPr lang="en-US"/>
              <a:t>http://csem.engin.umich.edu</a:t>
            </a:r>
          </a:p>
        </p:txBody>
      </p:sp>
    </p:spTree>
  </p:cSld>
  <p:clrMapOvr>
    <a:masterClrMapping/>
  </p:clrMapOvr>
  <p:transition>
    <p:wheel spokes="8"/>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
          <p:cNvSpPr>
            <a:spLocks noGrp="1" noChangeArrowheads="1"/>
          </p:cNvSpPr>
          <p:nvPr userDrawn="1">
            <p:ph type="sldNum" sz="quarter" idx="10"/>
          </p:nvPr>
        </p:nvSpPr>
        <p:spPr>
          <a:ln/>
        </p:spPr>
        <p:txBody>
          <a:bodyPr/>
          <a:lstStyle>
            <a:lvl1pPr>
              <a:defRPr/>
            </a:lvl1pPr>
          </a:lstStyle>
          <a:p>
            <a:pPr>
              <a:defRPr/>
            </a:pPr>
            <a:fld id="{B8E85F7A-D821-8645-A68B-E4268F7A37B2}" type="slidenum">
              <a:rPr lang="en-US"/>
              <a:pPr>
                <a:defRPr/>
              </a:pPr>
              <a:t>‹#›</a:t>
            </a:fld>
            <a:endParaRPr lang="en-US"/>
          </a:p>
        </p:txBody>
      </p:sp>
      <p:sp>
        <p:nvSpPr>
          <p:cNvPr id="6" name="Rectangle 19"/>
          <p:cNvSpPr>
            <a:spLocks noGrp="1" noChangeArrowheads="1"/>
          </p:cNvSpPr>
          <p:nvPr userDrawn="1">
            <p:ph type="ftr" sz="quarter" idx="11"/>
          </p:nvPr>
        </p:nvSpPr>
        <p:spPr>
          <a:ln/>
        </p:spPr>
        <p:txBody>
          <a:bodyPr/>
          <a:lstStyle>
            <a:lvl1pPr>
              <a:defRPr/>
            </a:lvl1pPr>
          </a:lstStyle>
          <a:p>
            <a:pPr>
              <a:defRPr/>
            </a:pPr>
            <a:r>
              <a:rPr lang="en-US"/>
              <a:t>http://csem.engin.umich.edu</a:t>
            </a:r>
          </a:p>
        </p:txBody>
      </p:sp>
    </p:spTree>
  </p:cSld>
  <p:clrMapOvr>
    <a:masterClrMapping/>
  </p:clrMapOvr>
  <p:transition>
    <p:wheel spokes="8"/>
  </p:transition>
</p:sldLayout>
</file>

<file path=ppt/slideMasters/_rels/slideMaster1.xml.rels><?xml version="1.0" encoding="UTF-8" standalone="yes"?>
<Relationships xmlns="http://schemas.openxmlformats.org/package/2006/relationships"><Relationship Id="rId14" Type="http://schemas.openxmlformats.org/officeDocument/2006/relationships/image" Target="../media/image1.png"/><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3.png"/><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image" Target="../media/image2.png"/><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18"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title"/>
          </p:nvPr>
        </p:nvSpPr>
        <p:spPr bwMode="auto">
          <a:xfrm>
            <a:off x="2133600" y="198438"/>
            <a:ext cx="5791200" cy="5191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027" name="Rectangle 11"/>
          <p:cNvSpPr>
            <a:spLocks noGrp="1" noChangeArrowheads="1"/>
          </p:cNvSpPr>
          <p:nvPr>
            <p:ph type="body" idx="1"/>
          </p:nvPr>
        </p:nvSpPr>
        <p:spPr bwMode="auto">
          <a:xfrm>
            <a:off x="685800" y="1219200"/>
            <a:ext cx="7772400" cy="1754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32" name="Rectangle 20"/>
          <p:cNvSpPr>
            <a:spLocks noGrp="1" noChangeArrowheads="1"/>
          </p:cNvSpPr>
          <p:nvPr userDrawn="1">
            <p:ph type="sldNum" sz="quarter" idx="4"/>
          </p:nvPr>
        </p:nvSpPr>
        <p:spPr bwMode="auto">
          <a:xfrm>
            <a:off x="8534400" y="6629400"/>
            <a:ext cx="609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CC00"/>
                </a:solidFill>
                <a:latin typeface="+mn-lt"/>
              </a:defRPr>
            </a:lvl1pPr>
          </a:lstStyle>
          <a:p>
            <a:pPr>
              <a:defRPr/>
            </a:pPr>
            <a:fld id="{D20CDE39-6481-BF43-9C7B-985F011ECA43}" type="slidenum">
              <a:rPr lang="en-US"/>
              <a:pPr>
                <a:defRPr/>
              </a:pPr>
              <a:t>‹#›</a:t>
            </a:fld>
            <a:endParaRPr lang="en-US"/>
          </a:p>
        </p:txBody>
      </p:sp>
      <p:sp>
        <p:nvSpPr>
          <p:cNvPr id="243746" name="Line 34"/>
          <p:cNvSpPr>
            <a:spLocks noChangeShapeType="1"/>
          </p:cNvSpPr>
          <p:nvPr userDrawn="1"/>
        </p:nvSpPr>
        <p:spPr bwMode="auto">
          <a:xfrm flipV="1">
            <a:off x="2133600" y="914400"/>
            <a:ext cx="5791200" cy="17463"/>
          </a:xfrm>
          <a:prstGeom prst="line">
            <a:avLst/>
          </a:prstGeom>
          <a:noFill/>
          <a:ln w="28575">
            <a:solidFill>
              <a:srgbClr val="FFCC00"/>
            </a:solidFill>
            <a:round/>
            <a:headEnd/>
            <a:tailEnd/>
          </a:ln>
          <a:effectLst/>
        </p:spPr>
        <p:txBody>
          <a:bodyPr wrap="none" anchor="ctr">
            <a:prstTxWarp prst="textNoShape">
              <a:avLst/>
            </a:prstTxWarp>
          </a:bodyPr>
          <a:lstStyle/>
          <a:p>
            <a:pPr>
              <a:defRPr/>
            </a:pPr>
            <a:endParaRPr lang="en-US">
              <a:latin typeface="Times" charset="0"/>
            </a:endParaRPr>
          </a:p>
        </p:txBody>
      </p:sp>
      <p:sp>
        <p:nvSpPr>
          <p:cNvPr id="243747" name="Text Box 35"/>
          <p:cNvSpPr txBox="1">
            <a:spLocks noChangeArrowheads="1"/>
          </p:cNvSpPr>
          <p:nvPr userDrawn="1"/>
        </p:nvSpPr>
        <p:spPr bwMode="auto">
          <a:xfrm>
            <a:off x="0" y="609600"/>
            <a:ext cx="2078038" cy="482600"/>
          </a:xfrm>
          <a:prstGeom prst="rect">
            <a:avLst/>
          </a:prstGeom>
          <a:noFill/>
          <a:ln w="9525">
            <a:noFill/>
            <a:miter lim="800000"/>
            <a:headEnd/>
            <a:tailEnd/>
          </a:ln>
          <a:effectLst/>
        </p:spPr>
        <p:txBody>
          <a:bodyPr>
            <a:prstTxWarp prst="textNoShape">
              <a:avLst/>
            </a:prstTxWarp>
            <a:spAutoFit/>
          </a:bodyPr>
          <a:lstStyle/>
          <a:p>
            <a:pPr algn="ctr">
              <a:lnSpc>
                <a:spcPct val="85000"/>
              </a:lnSpc>
              <a:defRPr/>
            </a:pPr>
            <a:r>
              <a:rPr lang="en-US" sz="1000">
                <a:solidFill>
                  <a:srgbClr val="FFFFFF"/>
                </a:solidFill>
                <a:latin typeface="Arial Narrow" charset="0"/>
              </a:rPr>
              <a:t>University of Michigan</a:t>
            </a:r>
          </a:p>
          <a:p>
            <a:pPr algn="ctr">
              <a:lnSpc>
                <a:spcPct val="85000"/>
              </a:lnSpc>
              <a:defRPr/>
            </a:pPr>
            <a:r>
              <a:rPr lang="en-US" sz="1000">
                <a:solidFill>
                  <a:srgbClr val="FFFFFF"/>
                </a:solidFill>
                <a:latin typeface="Arial Narrow" charset="0"/>
              </a:rPr>
              <a:t>Atmospheric, Oceanic &amp; Space Sciences</a:t>
            </a:r>
          </a:p>
          <a:p>
            <a:pPr algn="ctr">
              <a:lnSpc>
                <a:spcPct val="85000"/>
              </a:lnSpc>
              <a:defRPr/>
            </a:pPr>
            <a:endParaRPr lang="en-US" sz="1000">
              <a:solidFill>
                <a:srgbClr val="FFFFFF"/>
              </a:solidFill>
              <a:latin typeface="Arial Narrow" charset="0"/>
            </a:endParaRPr>
          </a:p>
        </p:txBody>
      </p:sp>
      <p:pic>
        <p:nvPicPr>
          <p:cNvPr id="1031" name="Picture 14" descr="blockM.eps"/>
          <p:cNvPicPr>
            <a:picLocks noChangeAspect="1"/>
          </p:cNvPicPr>
          <p:nvPr userDrawn="1"/>
        </p:nvPicPr>
        <p:blipFill>
          <a:blip r:embed="rId14"/>
          <a:srcRect/>
          <a:stretch>
            <a:fillRect/>
          </a:stretch>
        </p:blipFill>
        <p:spPr bwMode="auto">
          <a:xfrm>
            <a:off x="685800" y="152400"/>
            <a:ext cx="723900" cy="533400"/>
          </a:xfrm>
          <a:prstGeom prst="rect">
            <a:avLst/>
          </a:prstGeom>
          <a:noFill/>
          <a:ln w="9525">
            <a:noFill/>
            <a:miter lim="800000"/>
            <a:headEnd/>
            <a:tailEnd/>
          </a:ln>
        </p:spPr>
      </p:pic>
      <p:pic>
        <p:nvPicPr>
          <p:cNvPr id="1032" name="Picture 15" descr="CSEM-circle_blend.psd"/>
          <p:cNvPicPr>
            <a:picLocks noChangeAspect="1"/>
          </p:cNvPicPr>
          <p:nvPr userDrawn="1"/>
        </p:nvPicPr>
        <p:blipFill>
          <a:blip r:embed="rId15"/>
          <a:srcRect/>
          <a:stretch>
            <a:fillRect/>
          </a:stretch>
        </p:blipFill>
        <p:spPr bwMode="auto">
          <a:xfrm>
            <a:off x="8077200" y="152400"/>
            <a:ext cx="874713" cy="838200"/>
          </a:xfrm>
          <a:prstGeom prst="rect">
            <a:avLst/>
          </a:prstGeom>
          <a:noFill/>
          <a:ln w="9525">
            <a:noFill/>
            <a:miter lim="800000"/>
            <a:headEnd/>
            <a:tailEnd/>
          </a:ln>
        </p:spPr>
      </p:pic>
      <p:sp>
        <p:nvSpPr>
          <p:cNvPr id="243731" name="Rectangle 19"/>
          <p:cNvSpPr>
            <a:spLocks noGrp="1" noChangeArrowheads="1"/>
          </p:cNvSpPr>
          <p:nvPr userDrawn="1">
            <p:ph type="ftr" sz="quarter" idx="3"/>
          </p:nvPr>
        </p:nvSpPr>
        <p:spPr bwMode="auto">
          <a:xfrm>
            <a:off x="0" y="6629400"/>
            <a:ext cx="9144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FFCC00"/>
                </a:solidFill>
                <a:latin typeface="Helvetica" charset="0"/>
              </a:defRPr>
            </a:lvl1pPr>
          </a:lstStyle>
          <a:p>
            <a:pPr>
              <a:defRPr/>
            </a:pPr>
            <a:r>
              <a:rPr lang="en-US"/>
              <a:t>http://csem.engin.umich.edu</a:t>
            </a: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ransition>
    <p:wheel spokes="8"/>
  </p:transition>
  <p:hf hdr="0" dt="0"/>
  <p:txStyles>
    <p:titleStyle>
      <a:lvl1pPr algn="ctr" defTabSz="768350" rtl="0" eaLnBrk="0" fontAlgn="base" hangingPunct="0">
        <a:spcBef>
          <a:spcPct val="0"/>
        </a:spcBef>
        <a:spcAft>
          <a:spcPct val="0"/>
        </a:spcAft>
        <a:defRPr sz="2800">
          <a:solidFill>
            <a:srgbClr val="FFFFFF"/>
          </a:solidFill>
          <a:latin typeface="+mj-lt"/>
          <a:ea typeface="ＭＳ Ｐゴシック" charset="-128"/>
          <a:cs typeface="ＭＳ Ｐゴシック" charset="-128"/>
        </a:defRPr>
      </a:lvl1pPr>
      <a:lvl2pPr algn="ctr" defTabSz="768350" rtl="0" eaLnBrk="0" fontAlgn="base" hangingPunct="0">
        <a:spcBef>
          <a:spcPct val="0"/>
        </a:spcBef>
        <a:spcAft>
          <a:spcPct val="0"/>
        </a:spcAft>
        <a:defRPr sz="2800">
          <a:solidFill>
            <a:srgbClr val="FFFFFF"/>
          </a:solidFill>
          <a:latin typeface="Helvetica" charset="0"/>
          <a:ea typeface="ＭＳ Ｐゴシック" charset="-128"/>
          <a:cs typeface="ＭＳ Ｐゴシック" charset="-128"/>
        </a:defRPr>
      </a:lvl2pPr>
      <a:lvl3pPr algn="ctr" defTabSz="768350" rtl="0" eaLnBrk="0" fontAlgn="base" hangingPunct="0">
        <a:spcBef>
          <a:spcPct val="0"/>
        </a:spcBef>
        <a:spcAft>
          <a:spcPct val="0"/>
        </a:spcAft>
        <a:defRPr sz="2800">
          <a:solidFill>
            <a:srgbClr val="FFFFFF"/>
          </a:solidFill>
          <a:latin typeface="Helvetica" charset="0"/>
          <a:ea typeface="ＭＳ Ｐゴシック" charset="-128"/>
          <a:cs typeface="ＭＳ Ｐゴシック" charset="-128"/>
        </a:defRPr>
      </a:lvl3pPr>
      <a:lvl4pPr algn="ctr" defTabSz="768350" rtl="0" eaLnBrk="0" fontAlgn="base" hangingPunct="0">
        <a:spcBef>
          <a:spcPct val="0"/>
        </a:spcBef>
        <a:spcAft>
          <a:spcPct val="0"/>
        </a:spcAft>
        <a:defRPr sz="2800">
          <a:solidFill>
            <a:srgbClr val="FFFFFF"/>
          </a:solidFill>
          <a:latin typeface="Helvetica" charset="0"/>
          <a:ea typeface="ＭＳ Ｐゴシック" charset="-128"/>
          <a:cs typeface="ＭＳ Ｐゴシック" charset="-128"/>
        </a:defRPr>
      </a:lvl4pPr>
      <a:lvl5pPr algn="ctr" defTabSz="768350" rtl="0" eaLnBrk="0" fontAlgn="base" hangingPunct="0">
        <a:spcBef>
          <a:spcPct val="0"/>
        </a:spcBef>
        <a:spcAft>
          <a:spcPct val="0"/>
        </a:spcAft>
        <a:defRPr sz="2800">
          <a:solidFill>
            <a:srgbClr val="FFFFFF"/>
          </a:solidFill>
          <a:latin typeface="Helvetica" charset="0"/>
          <a:ea typeface="ＭＳ Ｐゴシック" charset="-128"/>
          <a:cs typeface="ＭＳ Ｐゴシック" charset="-128"/>
        </a:defRPr>
      </a:lvl5pPr>
      <a:lvl6pPr marL="457200" algn="ctr" defTabSz="768350" rtl="0" eaLnBrk="0" fontAlgn="base" hangingPunct="0">
        <a:spcBef>
          <a:spcPct val="0"/>
        </a:spcBef>
        <a:spcAft>
          <a:spcPct val="0"/>
        </a:spcAft>
        <a:defRPr sz="2800">
          <a:solidFill>
            <a:srgbClr val="FFFFFF"/>
          </a:solidFill>
          <a:latin typeface="Helvetica" charset="0"/>
        </a:defRPr>
      </a:lvl6pPr>
      <a:lvl7pPr marL="914400" algn="ctr" defTabSz="768350" rtl="0" eaLnBrk="0" fontAlgn="base" hangingPunct="0">
        <a:spcBef>
          <a:spcPct val="0"/>
        </a:spcBef>
        <a:spcAft>
          <a:spcPct val="0"/>
        </a:spcAft>
        <a:defRPr sz="2800">
          <a:solidFill>
            <a:srgbClr val="FFFFFF"/>
          </a:solidFill>
          <a:latin typeface="Helvetica" charset="0"/>
        </a:defRPr>
      </a:lvl7pPr>
      <a:lvl8pPr marL="1371600" algn="ctr" defTabSz="768350" rtl="0" eaLnBrk="0" fontAlgn="base" hangingPunct="0">
        <a:spcBef>
          <a:spcPct val="0"/>
        </a:spcBef>
        <a:spcAft>
          <a:spcPct val="0"/>
        </a:spcAft>
        <a:defRPr sz="2800">
          <a:solidFill>
            <a:srgbClr val="FFFFFF"/>
          </a:solidFill>
          <a:latin typeface="Helvetica" charset="0"/>
        </a:defRPr>
      </a:lvl8pPr>
      <a:lvl9pPr marL="1828800" algn="ctr" defTabSz="768350" rtl="0" eaLnBrk="0" fontAlgn="base" hangingPunct="0">
        <a:spcBef>
          <a:spcPct val="0"/>
        </a:spcBef>
        <a:spcAft>
          <a:spcPct val="0"/>
        </a:spcAft>
        <a:defRPr sz="2800">
          <a:solidFill>
            <a:srgbClr val="FFFFFF"/>
          </a:solidFill>
          <a:latin typeface="Helvetica" charset="0"/>
        </a:defRPr>
      </a:lvl9pPr>
    </p:titleStyle>
    <p:bodyStyle>
      <a:lvl1pPr marL="381000" indent="-381000" algn="l" defTabSz="768350" rtl="0" eaLnBrk="0" fontAlgn="base" hangingPunct="0">
        <a:spcBef>
          <a:spcPct val="25000"/>
        </a:spcBef>
        <a:spcAft>
          <a:spcPct val="0"/>
        </a:spcAft>
        <a:buClr>
          <a:srgbClr val="000080"/>
        </a:buClr>
        <a:buBlip>
          <a:blip r:embed="rId16"/>
        </a:buBlip>
        <a:defRPr sz="2400">
          <a:solidFill>
            <a:srgbClr val="FFFFFF"/>
          </a:solidFill>
          <a:latin typeface="+mn-lt"/>
          <a:ea typeface="ＭＳ Ｐゴシック" charset="-128"/>
          <a:cs typeface="ＭＳ Ｐゴシック" charset="-128"/>
        </a:defRPr>
      </a:lvl1pPr>
      <a:lvl2pPr marL="765175" indent="-381000" algn="l" defTabSz="768350" rtl="0" eaLnBrk="0" fontAlgn="base" hangingPunct="0">
        <a:spcBef>
          <a:spcPct val="25000"/>
        </a:spcBef>
        <a:spcAft>
          <a:spcPct val="0"/>
        </a:spcAft>
        <a:buClr>
          <a:srgbClr val="000080"/>
        </a:buClr>
        <a:buSzPct val="120000"/>
        <a:buBlip>
          <a:blip r:embed="rId17"/>
        </a:buBlip>
        <a:defRPr sz="2000">
          <a:solidFill>
            <a:srgbClr val="FFFFFF"/>
          </a:solidFill>
          <a:latin typeface="+mn-lt"/>
          <a:ea typeface="ＭＳ Ｐゴシック" charset="-128"/>
        </a:defRPr>
      </a:lvl2pPr>
      <a:lvl3pPr marL="1111250" indent="-342900" algn="l" defTabSz="768350" rtl="0" eaLnBrk="0" fontAlgn="base" hangingPunct="0">
        <a:spcBef>
          <a:spcPct val="25000"/>
        </a:spcBef>
        <a:spcAft>
          <a:spcPct val="0"/>
        </a:spcAft>
        <a:buClr>
          <a:srgbClr val="000080"/>
        </a:buClr>
        <a:buSzPct val="120000"/>
        <a:buBlip>
          <a:blip r:embed="rId18"/>
        </a:buBlip>
        <a:defRPr sz="2400">
          <a:solidFill>
            <a:srgbClr val="FFFFFF"/>
          </a:solidFill>
          <a:latin typeface="+mn-lt"/>
          <a:ea typeface="ＭＳ Ｐゴシック" charset="-128"/>
        </a:defRPr>
      </a:lvl3pPr>
      <a:lvl4pPr marL="1457325" indent="-304800" algn="l" defTabSz="768350" rtl="0" eaLnBrk="0" fontAlgn="base" hangingPunct="0">
        <a:spcBef>
          <a:spcPct val="25000"/>
        </a:spcBef>
        <a:spcAft>
          <a:spcPct val="0"/>
        </a:spcAft>
        <a:buClr>
          <a:srgbClr val="000080"/>
        </a:buClr>
        <a:buBlip>
          <a:blip r:embed="rId16"/>
        </a:buBlip>
        <a:defRPr sz="1600">
          <a:solidFill>
            <a:srgbClr val="FFFFFF"/>
          </a:solidFill>
          <a:latin typeface="+mn-lt"/>
          <a:ea typeface="ＭＳ Ｐゴシック" charset="-128"/>
        </a:defRPr>
      </a:lvl4pPr>
      <a:lvl5pPr marL="1803400" indent="-266700" algn="l" defTabSz="768350" rtl="0" eaLnBrk="0" fontAlgn="base" hangingPunct="0">
        <a:spcBef>
          <a:spcPct val="25000"/>
        </a:spcBef>
        <a:spcAft>
          <a:spcPct val="0"/>
        </a:spcAft>
        <a:buClr>
          <a:srgbClr val="000080"/>
        </a:buClr>
        <a:buBlip>
          <a:blip r:embed="rId16"/>
        </a:buBlip>
        <a:defRPr sz="1400">
          <a:solidFill>
            <a:srgbClr val="FFFFFF"/>
          </a:solidFill>
          <a:latin typeface="+mn-lt"/>
          <a:ea typeface="ＭＳ Ｐゴシック" charset="-128"/>
        </a:defRPr>
      </a:lvl5pPr>
      <a:lvl6pPr marL="2260600" indent="-266700" algn="l" defTabSz="768350" rtl="0" eaLnBrk="0" fontAlgn="base" hangingPunct="0">
        <a:spcBef>
          <a:spcPct val="25000"/>
        </a:spcBef>
        <a:spcAft>
          <a:spcPct val="0"/>
        </a:spcAft>
        <a:buClr>
          <a:srgbClr val="000080"/>
        </a:buClr>
        <a:buBlip>
          <a:blip r:embed="rId16"/>
        </a:buBlip>
        <a:defRPr sz="1400">
          <a:solidFill>
            <a:srgbClr val="FFFFFF"/>
          </a:solidFill>
          <a:latin typeface="+mn-lt"/>
          <a:ea typeface="ＭＳ Ｐゴシック" charset="-128"/>
        </a:defRPr>
      </a:lvl6pPr>
      <a:lvl7pPr marL="2717800" indent="-266700" algn="l" defTabSz="768350" rtl="0" eaLnBrk="0" fontAlgn="base" hangingPunct="0">
        <a:spcBef>
          <a:spcPct val="25000"/>
        </a:spcBef>
        <a:spcAft>
          <a:spcPct val="0"/>
        </a:spcAft>
        <a:buClr>
          <a:srgbClr val="000080"/>
        </a:buClr>
        <a:buBlip>
          <a:blip r:embed="rId16"/>
        </a:buBlip>
        <a:defRPr sz="1400">
          <a:solidFill>
            <a:srgbClr val="FFFFFF"/>
          </a:solidFill>
          <a:latin typeface="+mn-lt"/>
          <a:ea typeface="ＭＳ Ｐゴシック" charset="-128"/>
        </a:defRPr>
      </a:lvl7pPr>
      <a:lvl8pPr marL="3175000" indent="-266700" algn="l" defTabSz="768350" rtl="0" eaLnBrk="0" fontAlgn="base" hangingPunct="0">
        <a:spcBef>
          <a:spcPct val="25000"/>
        </a:spcBef>
        <a:spcAft>
          <a:spcPct val="0"/>
        </a:spcAft>
        <a:buClr>
          <a:srgbClr val="000080"/>
        </a:buClr>
        <a:buBlip>
          <a:blip r:embed="rId16"/>
        </a:buBlip>
        <a:defRPr sz="1400">
          <a:solidFill>
            <a:srgbClr val="FFFFFF"/>
          </a:solidFill>
          <a:latin typeface="+mn-lt"/>
          <a:ea typeface="ＭＳ Ｐゴシック" charset="-128"/>
        </a:defRPr>
      </a:lvl8pPr>
      <a:lvl9pPr marL="3632200" indent="-266700" algn="l" defTabSz="768350" rtl="0" eaLnBrk="0" fontAlgn="base" hangingPunct="0">
        <a:spcBef>
          <a:spcPct val="25000"/>
        </a:spcBef>
        <a:spcAft>
          <a:spcPct val="0"/>
        </a:spcAft>
        <a:buClr>
          <a:srgbClr val="000080"/>
        </a:buClr>
        <a:buBlip>
          <a:blip r:embed="rId16"/>
        </a:buBlip>
        <a:defRPr sz="1400">
          <a:solidFill>
            <a:srgbClr val="FFFFFF"/>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image" Target="../media/image34.png"/><Relationship Id="rId4" Type="http://schemas.openxmlformats.org/officeDocument/2006/relationships/notesSlide" Target="../notesSlides/notesSlide3.xml"/><Relationship Id="rId1" Type="http://schemas.openxmlformats.org/officeDocument/2006/relationships/video" Target="file://localhost/Volumes/GOMBOSI/SWW../FluxH.avi" TargetMode="External"/><Relationship Id="rId2" Type="http://schemas.openxmlformats.org/officeDocument/2006/relationships/video" Target="file://localhost/Volumes/GOMBOSI/SWW../FluxO.avi" TargetMode="External"/><Relationship Id="rId3" Type="http://schemas.openxmlformats.org/officeDocument/2006/relationships/slideLayout" Target="../slideLayouts/slideLayout6.xml"/><Relationship Id="rId5"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image" Target="../media/image35.png"/><Relationship Id="rId1" Type="http://schemas.openxmlformats.org/officeDocument/2006/relationships/video" Target="file://localhost/Volumes/GOMBOSI/SWW../DensityAndOpercent.mov" TargetMode="External"/></Relationships>
</file>

<file path=ppt/slides/_rels/slide12.xml.rels><?xml version="1.0" encoding="UTF-8" standalone="yes"?>
<Relationships xmlns="http://schemas.openxmlformats.org/package/2006/relationships"><Relationship Id="rId4"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8.png"/><Relationship Id="rId5" Type="http://schemas.openxmlformats.org/officeDocument/2006/relationships/image" Target="../media/image40.png"/></Relationships>
</file>

<file path=ppt/slides/_rels/slide15.xml.rels><?xml version="1.0" encoding="UTF-8" standalone="yes"?>
<Relationships xmlns="http://schemas.openxmlformats.org/package/2006/relationships"><Relationship Id="rId14" Type="http://schemas.openxmlformats.org/officeDocument/2006/relationships/image" Target="../media/image52.png"/><Relationship Id="rId4" Type="http://schemas.openxmlformats.org/officeDocument/2006/relationships/image" Target="../media/image42.png"/><Relationship Id="rId7" Type="http://schemas.openxmlformats.org/officeDocument/2006/relationships/image" Target="../media/image45.png"/><Relationship Id="rId11"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44.png"/><Relationship Id="rId16" Type="http://schemas.openxmlformats.org/officeDocument/2006/relationships/image" Target="../media/image54.png"/><Relationship Id="rId8" Type="http://schemas.openxmlformats.org/officeDocument/2006/relationships/image" Target="../media/image46.png"/><Relationship Id="rId13" Type="http://schemas.openxmlformats.org/officeDocument/2006/relationships/image" Target="../media/image51.png"/><Relationship Id="rId10"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53.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7.xml"/><Relationship Id="rId9" Type="http://schemas.openxmlformats.org/officeDocument/2006/relationships/image" Target="../media/image47.png"/><Relationship Id="rId3" Type="http://schemas.openxmlformats.org/officeDocument/2006/relationships/image" Target="../media/image41.png"/></Relationships>
</file>

<file path=ppt/slides/_rels/slide16.xml.rels><?xml version="1.0" encoding="UTF-8" standalone="yes"?>
<Relationships xmlns="http://schemas.openxmlformats.org/package/2006/relationships"><Relationship Id="rId4" Type="http://schemas.openxmlformats.org/officeDocument/2006/relationships/image" Target="../media/image56.png"/><Relationship Id="rId1" Type="http://schemas.openxmlformats.org/officeDocument/2006/relationships/video" Target="file://localhost/Volumes/GOMBOSI/SWW../NE_MHD_Tomo.avi" TargetMode="External"/><Relationship Id="rId2" Type="http://schemas.openxmlformats.org/officeDocument/2006/relationships/slideLayout" Target="../slideLayouts/slideLayout6.xml"/><Relationship Id="rId3"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2" Type="http://schemas.openxmlformats.org/officeDocument/2006/relationships/image" Target="../media/image57.jpeg"/><Relationship Id="rId3" Type="http://schemas.openxmlformats.org/officeDocument/2006/relationships/image" Target="../media/image5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image" Target="../media/image59.png"/><Relationship Id="rId1" Type="http://schemas.openxmlformats.org/officeDocument/2006/relationships/video" Target="file://localhost/Volumes/GOMBOSI/SWW../breakout2D.avi" TargetMode="External"/></Relationships>
</file>

<file path=ppt/slides/_rels/slide19.xml.rels><?xml version="1.0" encoding="UTF-8" standalone="yes"?>
<Relationships xmlns="http://schemas.openxmlformats.org/package/2006/relationships"><Relationship Id="rId4" Type="http://schemas.openxmlformats.org/officeDocument/2006/relationships/image" Target="../media/image62.png"/><Relationship Id="rId5" Type="http://schemas.openxmlformats.org/officeDocument/2006/relationships/image" Target="../media/image63.png"/><Relationship Id="rId7"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image" Target="../media/image60.png"/><Relationship Id="rId3" Type="http://schemas.openxmlformats.org/officeDocument/2006/relationships/image" Target="../media/image61.png"/><Relationship Id="rId6" Type="http://schemas.openxmlformats.org/officeDocument/2006/relationships/image" Target="../media/image64.png"/></Relationships>
</file>

<file path=ppt/slides/_rels/slide2.xml.rels><?xml version="1.0" encoding="UTF-8" standalone="yes"?>
<Relationships xmlns="http://schemas.openxmlformats.org/package/2006/relationships"><Relationship Id="rId14" Type="http://schemas.openxmlformats.org/officeDocument/2006/relationships/image" Target="../media/image241.png"/><Relationship Id="rId20" Type="http://schemas.openxmlformats.org/officeDocument/2006/relationships/image" Target="../media/image21.png"/><Relationship Id="rId4" Type="http://schemas.openxmlformats.org/officeDocument/2006/relationships/image" Target="../media/image14.png"/><Relationship Id="rId21" Type="http://schemas.openxmlformats.org/officeDocument/2006/relationships/image" Target="../media/image22.png"/><Relationship Id="rId22" Type="http://schemas.openxmlformats.org/officeDocument/2006/relationships/image" Target="../media/image23.png"/><Relationship Id="rId7" Type="http://schemas.openxmlformats.org/officeDocument/2006/relationships/image" Target="../media/image14.pdf"/><Relationship Id="rId11" Type="http://schemas.openxmlformats.org/officeDocument/2006/relationships/image" Target="../media/image16.pdf"/><Relationship Id="rId1" Type="http://schemas.openxmlformats.org/officeDocument/2006/relationships/slideLayout" Target="../slideLayouts/slideLayout6.xml"/><Relationship Id="rId6" Type="http://schemas.openxmlformats.org/officeDocument/2006/relationships/image" Target="../media/image16.png"/><Relationship Id="rId16" Type="http://schemas.openxmlformats.org/officeDocument/2006/relationships/image" Target="../media/image261.png"/><Relationship Id="rId8" Type="http://schemas.openxmlformats.org/officeDocument/2006/relationships/image" Target="../media/image18.png"/><Relationship Id="rId13" Type="http://schemas.openxmlformats.org/officeDocument/2006/relationships/image" Target="../media/image17.pdf"/><Relationship Id="rId10" Type="http://schemas.openxmlformats.org/officeDocument/2006/relationships/image" Target="../media/image201.png"/><Relationship Id="rId5" Type="http://schemas.openxmlformats.org/officeDocument/2006/relationships/image" Target="../media/image13.pdf"/><Relationship Id="rId15" Type="http://schemas.openxmlformats.org/officeDocument/2006/relationships/image" Target="../media/image18.pdf"/><Relationship Id="rId12" Type="http://schemas.openxmlformats.org/officeDocument/2006/relationships/image" Target="../media/image221.png"/><Relationship Id="rId17" Type="http://schemas.openxmlformats.org/officeDocument/2006/relationships/image" Target="../media/image19.pdf"/><Relationship Id="rId19" Type="http://schemas.openxmlformats.org/officeDocument/2006/relationships/image" Target="../media/image20.png"/><Relationship Id="rId2" Type="http://schemas.openxmlformats.org/officeDocument/2006/relationships/image" Target="../media/image11.png"/><Relationship Id="rId9" Type="http://schemas.openxmlformats.org/officeDocument/2006/relationships/image" Target="../media/image15.pdf"/><Relationship Id="rId3" Type="http://schemas.openxmlformats.org/officeDocument/2006/relationships/image" Target="../media/image12.pdf"/><Relationship Id="rId18" Type="http://schemas.openxmlformats.org/officeDocument/2006/relationships/image" Target="../media/image281.png"/></Relationships>
</file>

<file path=ppt/slides/_rels/slide20.xml.rels><?xml version="1.0" encoding="UTF-8" standalone="yes"?>
<Relationships xmlns="http://schemas.openxmlformats.org/package/2006/relationships"><Relationship Id="rId2" Type="http://schemas.openxmlformats.org/officeDocument/2006/relationships/hyperlink" Target="http://csem.engin.umich.edu/swmf/codedownload.php" TargetMode="External"/><Relationship Id="rId3" Type="http://schemas.openxmlformats.org/officeDocument/2006/relationships/hyperlink" Target="http://csem.engin.umich.edu/pubzilla/query/index.php?action=search&amp;format=normal&amp;group=year&amp;journalsonly=y"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image" Target="../media/image25.pdf"/><Relationship Id="rId5" Type="http://schemas.openxmlformats.org/officeDocument/2006/relationships/image" Target="../media/image351.png"/><Relationship Id="rId7"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4.png"/><Relationship Id="rId6"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3"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685800" y="2133600"/>
            <a:ext cx="7772400" cy="1323975"/>
          </a:xfrm>
        </p:spPr>
        <p:txBody>
          <a:bodyPr/>
          <a:lstStyle/>
          <a:p>
            <a:r>
              <a:rPr lang="en-US" smtClean="0">
                <a:ea typeface="ＭＳ Ｐゴシック" pitchFamily="-65" charset="-128"/>
                <a:cs typeface="ＭＳ Ｐゴシック" pitchFamily="-65" charset="-128"/>
              </a:rPr>
              <a:t>Validation Studies with the Space Weather Modeling Framework</a:t>
            </a:r>
          </a:p>
        </p:txBody>
      </p:sp>
      <p:sp>
        <p:nvSpPr>
          <p:cNvPr id="16387" name="Subtitle 2"/>
          <p:cNvSpPr>
            <a:spLocks noGrp="1"/>
          </p:cNvSpPr>
          <p:nvPr>
            <p:ph type="subTitle" idx="1"/>
          </p:nvPr>
        </p:nvSpPr>
        <p:spPr>
          <a:xfrm>
            <a:off x="0" y="3810000"/>
            <a:ext cx="9144000" cy="1681163"/>
          </a:xfrm>
        </p:spPr>
        <p:txBody>
          <a:bodyPr/>
          <a:lstStyle/>
          <a:p>
            <a:r>
              <a:rPr lang="en-US" sz="2400" smtClean="0">
                <a:ea typeface="ＭＳ Ｐゴシック" pitchFamily="-65" charset="-128"/>
                <a:cs typeface="ＭＳ Ｐゴシック" pitchFamily="-65" charset="-128"/>
              </a:rPr>
              <a:t>T.I. Gombosi, G. Toth, I.V. Sokolov, D.L. De Zeeuw,</a:t>
            </a:r>
          </a:p>
          <a:p>
            <a:r>
              <a:rPr lang="en-US" sz="2400" smtClean="0">
                <a:ea typeface="ＭＳ Ｐゴシック" pitchFamily="-65" charset="-128"/>
                <a:cs typeface="ＭＳ Ｐゴシック" pitchFamily="-65" charset="-128"/>
              </a:rPr>
              <a:t>W.B. Manchester, A. J. Ridley, R.A. Frazin, B. van der Holst,</a:t>
            </a:r>
          </a:p>
          <a:p>
            <a:r>
              <a:rPr lang="en-US" sz="2400" smtClean="0">
                <a:ea typeface="ＭＳ Ｐゴシック" pitchFamily="-65" charset="-128"/>
                <a:cs typeface="ＭＳ Ｐゴシック" pitchFamily="-65" charset="-128"/>
              </a:rPr>
              <a:t>O. Cohen, D. Welling, A. Glocer</a:t>
            </a:r>
            <a:endParaRPr lang="en-US" sz="1000" smtClean="0">
              <a:ea typeface="ＭＳ Ｐゴシック" pitchFamily="-65" charset="-128"/>
              <a:cs typeface="ＭＳ Ｐゴシック" pitchFamily="-65" charset="-128"/>
            </a:endParaRPr>
          </a:p>
          <a:p>
            <a:r>
              <a:rPr lang="en-US" sz="2400" smtClean="0">
                <a:ea typeface="ＭＳ Ｐゴシック" pitchFamily="-65" charset="-128"/>
                <a:cs typeface="ＭＳ Ｐゴシック" pitchFamily="-65" charset="-128"/>
              </a:rPr>
              <a:t>University of Michigan</a:t>
            </a:r>
          </a:p>
        </p:txBody>
      </p:sp>
    </p:spTree>
  </p:cSld>
  <p:clrMapOvr>
    <a:masterClrMapping/>
  </p:clrMapOvr>
  <p:transition>
    <p:wheel spokes="8"/>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133600" y="0"/>
            <a:ext cx="5791200" cy="800100"/>
          </a:xfrm>
        </p:spPr>
        <p:txBody>
          <a:bodyPr/>
          <a:lstStyle/>
          <a:p>
            <a:r>
              <a:rPr lang="en-US">
                <a:ea typeface="ＭＳ Ｐゴシック" pitchFamily="-65" charset="-128"/>
                <a:cs typeface="ＭＳ Ｐゴシック" pitchFamily="-65" charset="-128"/>
              </a:rPr>
              <a:t>May 4, 1998 Event - Outflow Flux</a:t>
            </a:r>
            <a:br>
              <a:rPr lang="en-US">
                <a:ea typeface="ＭＳ Ｐゴシック" pitchFamily="-65" charset="-128"/>
                <a:cs typeface="ＭＳ Ｐゴシック" pitchFamily="-65" charset="-128"/>
              </a:rPr>
            </a:br>
            <a:r>
              <a:rPr lang="en-US" sz="1800">
                <a:ea typeface="ＭＳ Ｐゴシック" pitchFamily="-65" charset="-128"/>
                <a:cs typeface="ＭＳ Ｐゴシック" pitchFamily="-65" charset="-128"/>
              </a:rPr>
              <a:t>(Glocer)</a:t>
            </a:r>
            <a:endParaRPr lang="en-US">
              <a:ea typeface="ＭＳ Ｐゴシック" pitchFamily="-65" charset="-128"/>
              <a:cs typeface="ＭＳ Ｐゴシック" pitchFamily="-65" charset="-128"/>
            </a:endParaRPr>
          </a:p>
        </p:txBody>
      </p:sp>
      <p:pic>
        <p:nvPicPr>
          <p:cNvPr id="27651" name="Picture 3" descr="/Volumes/tig-disk/Talks/Presentations'2008/CSEM-show_080212/10-PWOM_Glocer/FluxH.avi">
            <a:hlinkClick r:id="" action="ppaction://media"/>
          </p:cNvPr>
          <p:cNvPicPr/>
          <p:nvPr>
            <a:videoFile r:link="rId1"/>
          </p:nvPr>
        </p:nvPicPr>
        <p:blipFill>
          <a:blip r:embed="rId5"/>
          <a:srcRect/>
          <a:stretch>
            <a:fillRect/>
          </a:stretch>
        </p:blipFill>
        <p:spPr bwMode="auto">
          <a:xfrm>
            <a:off x="180975" y="1809750"/>
            <a:ext cx="4314825" cy="3236913"/>
          </a:xfrm>
          <a:prstGeom prst="rect">
            <a:avLst/>
          </a:prstGeom>
          <a:noFill/>
          <a:ln w="19050">
            <a:solidFill>
              <a:schemeClr val="bg2"/>
            </a:solidFill>
            <a:miter lim="800000"/>
            <a:headEnd/>
            <a:tailEnd/>
          </a:ln>
        </p:spPr>
      </p:pic>
      <p:pic>
        <p:nvPicPr>
          <p:cNvPr id="27652" name="Picture 4" descr="/Volumes/tig-disk/Talks/Presentations'2008/CSEM-show_080212/10-PWOM_Glocer/FluxO.avi">
            <a:hlinkClick r:id="" action="ppaction://media"/>
          </p:cNvPr>
          <p:cNvPicPr/>
          <p:nvPr>
            <a:videoFile r:link="rId2"/>
          </p:nvPr>
        </p:nvPicPr>
        <p:blipFill>
          <a:blip r:embed="rId6"/>
          <a:srcRect/>
          <a:stretch>
            <a:fillRect/>
          </a:stretch>
        </p:blipFill>
        <p:spPr bwMode="auto">
          <a:xfrm>
            <a:off x="4648200" y="1809750"/>
            <a:ext cx="4314825" cy="3238500"/>
          </a:xfrm>
          <a:prstGeom prst="rect">
            <a:avLst/>
          </a:prstGeom>
          <a:noFill/>
          <a:ln w="19050">
            <a:solidFill>
              <a:schemeClr val="bg2"/>
            </a:solidFill>
            <a:miter lim="800000"/>
            <a:headEnd/>
            <a:tailEnd/>
          </a:ln>
        </p:spPr>
      </p:pic>
      <p:sp>
        <p:nvSpPr>
          <p:cNvPr id="7" name="Slide Number Placeholder 6"/>
          <p:cNvSpPr>
            <a:spLocks noGrp="1"/>
          </p:cNvSpPr>
          <p:nvPr>
            <p:ph type="sldNum" sz="quarter" idx="10"/>
          </p:nvPr>
        </p:nvSpPr>
        <p:spPr/>
        <p:txBody>
          <a:bodyPr/>
          <a:lstStyle/>
          <a:p>
            <a:pPr>
              <a:defRPr/>
            </a:pPr>
            <a:fld id="{6E37F7BD-A13D-2E41-89C2-10FB63B76A65}" type="slidenum">
              <a:rPr lang="en-US" smtClean="0"/>
              <a:pPr>
                <a:defRPr/>
              </a:pPr>
              <a:t>9</a:t>
            </a:fld>
            <a:endParaRPr lang="en-US"/>
          </a:p>
        </p:txBody>
      </p:sp>
      <p:sp>
        <p:nvSpPr>
          <p:cNvPr id="27654" name="Footer Placeholder 7"/>
          <p:cNvSpPr>
            <a:spLocks noGrp="1"/>
          </p:cNvSpPr>
          <p:nvPr>
            <p:ph type="ftr" sz="quarter" idx="11"/>
          </p:nvPr>
        </p:nvSpPr>
        <p:spPr>
          <a:noFill/>
        </p:spPr>
        <p:txBody>
          <a:bodyPr/>
          <a:lstStyle/>
          <a:p>
            <a:r>
              <a:rPr lang="en-US" smtClean="0">
                <a:latin typeface="Helvetica" pitchFamily="-65" charset="0"/>
              </a:rPr>
              <a:t>http://csem.engin.umich.edu</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0" fill="hold"/>
                                        <p:tgtEl>
                                          <p:spTgt spid="27651"/>
                                        </p:tgtEl>
                                      </p:cBhvr>
                                    </p:cmd>
                                  </p:childTnLst>
                                </p:cTn>
                              </p:par>
                              <p:par>
                                <p:cTn id="7" presetID="1" presetClass="mediacall" presetSubtype="0" fill="hold" nodeType="withEffect">
                                  <p:stCondLst>
                                    <p:cond delay="0"/>
                                  </p:stCondLst>
                                  <p:childTnLst>
                                    <p:cmd type="call" cmd="playFrom(0.0)">
                                      <p:cBhvr>
                                        <p:cTn id="8" dur="13800" fill="hold"/>
                                        <p:tgtEl>
                                          <p:spTgt spid="2765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765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7651"/>
                                        </p:tgtEl>
                                      </p:cBhvr>
                                    </p:cmd>
                                  </p:childTnLst>
                                </p:cTn>
                              </p:par>
                            </p:childTnLst>
                          </p:cTn>
                        </p:par>
                      </p:childTnLst>
                    </p:cTn>
                  </p:par>
                </p:childTnLst>
              </p:cTn>
              <p:nextCondLst>
                <p:cond evt="onClick" delay="0">
                  <p:tgtEl>
                    <p:spTgt spid="27651"/>
                  </p:tgtEl>
                </p:cond>
              </p:nextCondLst>
            </p:seq>
            <p:video>
              <p:cMediaNode>
                <p:cTn id="14" fill="hold" display="0">
                  <p:stCondLst>
                    <p:cond delay="indefinite"/>
                  </p:stCondLst>
                  <p:endCondLst>
                    <p:cond evt="onNext" delay="0">
                      <p:tgtEl>
                        <p:sldTgt/>
                      </p:tgtEl>
                    </p:cond>
                    <p:cond evt="onPrev" delay="0">
                      <p:tgtEl>
                        <p:sldTgt/>
                      </p:tgtEl>
                    </p:cond>
                  </p:endCondLst>
                </p:cTn>
                <p:tgtEl>
                  <p:spTgt spid="27651"/>
                </p:tgtEl>
              </p:cMediaNode>
            </p:video>
            <p:seq concurrent="1" nextAc="seek">
              <p:cTn id="15" restart="whenNotActive" fill="hold" evtFilter="cancelBubble" nodeType="interactiveSeq">
                <p:stCondLst>
                  <p:cond evt="onClick" delay="0">
                    <p:tgtEl>
                      <p:spTgt spid="2765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7652"/>
                                        </p:tgtEl>
                                      </p:cBhvr>
                                    </p:cmd>
                                  </p:childTnLst>
                                </p:cTn>
                              </p:par>
                            </p:childTnLst>
                          </p:cTn>
                        </p:par>
                      </p:childTnLst>
                    </p:cTn>
                  </p:par>
                </p:childTnLst>
              </p:cTn>
              <p:nextCondLst>
                <p:cond evt="onClick" delay="0">
                  <p:tgtEl>
                    <p:spTgt spid="27652"/>
                  </p:tgtEl>
                </p:cond>
              </p:nextCondLst>
            </p:seq>
            <p:video>
              <p:cMediaNode>
                <p:cTn id="20"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itle 1"/>
          <p:cNvSpPr>
            <a:spLocks noGrp="1"/>
          </p:cNvSpPr>
          <p:nvPr>
            <p:ph type="title"/>
          </p:nvPr>
        </p:nvSpPr>
        <p:spPr>
          <a:xfrm>
            <a:off x="1828800" y="0"/>
            <a:ext cx="6400800" cy="800100"/>
          </a:xfrm>
        </p:spPr>
        <p:txBody>
          <a:bodyPr/>
          <a:lstStyle/>
          <a:p>
            <a:r>
              <a:rPr lang="en-US" smtClean="0">
                <a:ea typeface="ＭＳ Ｐゴシック" pitchFamily="-65" charset="-128"/>
                <a:cs typeface="ＭＳ Ｐゴシック" pitchFamily="-65" charset="-128"/>
              </a:rPr>
              <a:t>Magnetospheric Plasma Composition</a:t>
            </a:r>
            <a:br>
              <a:rPr lang="en-US" smtClean="0">
                <a:ea typeface="ＭＳ Ｐゴシック" pitchFamily="-65" charset="-128"/>
                <a:cs typeface="ＭＳ Ｐゴシック" pitchFamily="-65" charset="-128"/>
              </a:rPr>
            </a:br>
            <a:r>
              <a:rPr lang="en-US" sz="1800" smtClean="0">
                <a:ea typeface="ＭＳ Ｐゴシック" pitchFamily="-65" charset="-128"/>
                <a:cs typeface="ＭＳ Ｐゴシック" pitchFamily="-65" charset="-128"/>
              </a:rPr>
              <a:t>(Glocer)</a:t>
            </a:r>
            <a:endParaRPr lang="en-US" smtClean="0">
              <a:ea typeface="ＭＳ Ｐゴシック" pitchFamily="-65" charset="-128"/>
              <a:cs typeface="ＭＳ Ｐゴシック" pitchFamily="-65" charset="-128"/>
            </a:endParaRPr>
          </a:p>
        </p:txBody>
      </p:sp>
      <p:sp>
        <p:nvSpPr>
          <p:cNvPr id="3" name="Slide Number Placeholder 2"/>
          <p:cNvSpPr>
            <a:spLocks noGrp="1"/>
          </p:cNvSpPr>
          <p:nvPr>
            <p:ph type="sldNum" sz="quarter" idx="10"/>
          </p:nvPr>
        </p:nvSpPr>
        <p:spPr/>
        <p:txBody>
          <a:bodyPr/>
          <a:lstStyle/>
          <a:p>
            <a:pPr>
              <a:defRPr/>
            </a:pPr>
            <a:fld id="{F084DF7A-6E79-E940-8B07-D7D3784B2850}" type="slidenum">
              <a:rPr lang="en-US" smtClean="0"/>
              <a:pPr>
                <a:defRPr/>
              </a:pPr>
              <a:t>10</a:t>
            </a:fld>
            <a:endParaRPr lang="en-US"/>
          </a:p>
        </p:txBody>
      </p:sp>
      <p:sp>
        <p:nvSpPr>
          <p:cNvPr id="29700" name="Footer Placeholder 3"/>
          <p:cNvSpPr>
            <a:spLocks noGrp="1"/>
          </p:cNvSpPr>
          <p:nvPr>
            <p:ph type="ftr" sz="quarter" idx="11"/>
          </p:nvPr>
        </p:nvSpPr>
        <p:spPr>
          <a:noFill/>
        </p:spPr>
        <p:txBody>
          <a:bodyPr/>
          <a:lstStyle/>
          <a:p>
            <a:r>
              <a:rPr lang="en-US" smtClean="0">
                <a:latin typeface="Helvetica" pitchFamily="-65" charset="0"/>
              </a:rPr>
              <a:t>http://csem.engin.umich.edu</a:t>
            </a:r>
          </a:p>
        </p:txBody>
      </p:sp>
      <p:pic>
        <p:nvPicPr>
          <p:cNvPr id="29701" name="Picture 5" descr="/Volumes/tig-disk/Talks/Presentations'2008/movies2008/DensityAndOpercent.mov">
            <a:hlinkClick r:id="" action="ppaction://media"/>
          </p:cNvPr>
          <p:cNvPicPr/>
          <p:nvPr>
            <a:videoFile r:link="rId1"/>
          </p:nvPr>
        </p:nvPicPr>
        <p:blipFill>
          <a:blip r:embed="rId3"/>
          <a:srcRect/>
          <a:stretch>
            <a:fillRect/>
          </a:stretch>
        </p:blipFill>
        <p:spPr bwMode="auto">
          <a:xfrm>
            <a:off x="0" y="1524000"/>
            <a:ext cx="9144000" cy="4595813"/>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childTnLst>
            <p:seq concurrent="1" nextAc="seek">
              <p:cTn id="2" restart="whenNotActive" fill="hold" evtFilter="cancelBubble" nodeType="interactiveSeq">
                <p:stCondLst>
                  <p:cond evt="onClick" delay="0">
                    <p:tgtEl>
                      <p:spTgt spid="2970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9701"/>
                                        </p:tgtEl>
                                      </p:cBhvr>
                                    </p:cmd>
                                  </p:childTnLst>
                                </p:cTn>
                              </p:par>
                            </p:childTnLst>
                          </p:cTn>
                        </p:par>
                      </p:childTnLst>
                    </p:cTn>
                  </p:par>
                </p:childTnLst>
              </p:cTn>
              <p:nextCondLst>
                <p:cond evt="onClick" delay="0">
                  <p:tgtEl>
                    <p:spTgt spid="29701"/>
                  </p:tgtEl>
                </p:cond>
              </p:nextCondLst>
            </p:seq>
            <p:video>
              <p:cMediaNode>
                <p:cTn id="7" fill="hold" display="0">
                  <p:stCondLst>
                    <p:cond delay="indefinite"/>
                  </p:stCondLst>
                  <p:endCondLst>
                    <p:cond evt="onNext" delay="0">
                      <p:tgtEl>
                        <p:sldTgt/>
                      </p:tgtEl>
                    </p:cond>
                    <p:cond evt="onPrev" delay="0">
                      <p:tgtEl>
                        <p:sldTgt/>
                      </p:tgtEl>
                    </p:cond>
                  </p:endCondLst>
                </p:cTn>
                <p:tgtEl>
                  <p:spTgt spid="29701"/>
                </p:tgtEl>
              </p:cMediaNode>
            </p:video>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2" descr="SC_Ne"/>
          <p:cNvPicPr>
            <a:picLocks noChangeAspect="1" noChangeArrowheads="1"/>
          </p:cNvPicPr>
          <p:nvPr/>
        </p:nvPicPr>
        <p:blipFill>
          <a:blip r:embed="rId3"/>
          <a:srcRect/>
          <a:stretch>
            <a:fillRect/>
          </a:stretch>
        </p:blipFill>
        <p:spPr bwMode="auto">
          <a:xfrm>
            <a:off x="4724400" y="2967038"/>
            <a:ext cx="4159250" cy="3662362"/>
          </a:xfrm>
          <a:prstGeom prst="rect">
            <a:avLst/>
          </a:prstGeom>
          <a:noFill/>
          <a:ln w="9525">
            <a:noFill/>
            <a:miter lim="800000"/>
            <a:headEnd/>
            <a:tailEnd/>
          </a:ln>
        </p:spPr>
      </p:pic>
      <p:pic>
        <p:nvPicPr>
          <p:cNvPr id="30723" name="Picture 3" descr="Ne_0"/>
          <p:cNvPicPr>
            <a:picLocks noChangeAspect="1" noChangeArrowheads="1"/>
          </p:cNvPicPr>
          <p:nvPr/>
        </p:nvPicPr>
        <p:blipFill>
          <a:blip r:embed="rId4"/>
          <a:srcRect/>
          <a:stretch>
            <a:fillRect/>
          </a:stretch>
        </p:blipFill>
        <p:spPr bwMode="auto">
          <a:xfrm>
            <a:off x="228600" y="2976563"/>
            <a:ext cx="4205288" cy="3652837"/>
          </a:xfrm>
          <a:prstGeom prst="rect">
            <a:avLst/>
          </a:prstGeom>
          <a:noFill/>
          <a:ln w="9525">
            <a:noFill/>
            <a:miter lim="800000"/>
            <a:headEnd/>
            <a:tailEnd/>
          </a:ln>
        </p:spPr>
      </p:pic>
      <p:sp>
        <p:nvSpPr>
          <p:cNvPr id="30724" name="Text Box 4"/>
          <p:cNvSpPr txBox="1">
            <a:spLocks noChangeArrowheads="1"/>
          </p:cNvSpPr>
          <p:nvPr/>
        </p:nvSpPr>
        <p:spPr bwMode="auto">
          <a:xfrm>
            <a:off x="304800" y="2895600"/>
            <a:ext cx="4054475" cy="581025"/>
          </a:xfrm>
          <a:prstGeom prst="rect">
            <a:avLst/>
          </a:prstGeom>
          <a:noFill/>
          <a:ln w="9525">
            <a:noFill/>
            <a:miter lim="800000"/>
            <a:headEnd/>
            <a:tailEnd/>
          </a:ln>
        </p:spPr>
        <p:txBody>
          <a:bodyPr>
            <a:prstTxWarp prst="textNoShape">
              <a:avLst/>
            </a:prstTxWarp>
            <a:spAutoFit/>
          </a:bodyPr>
          <a:lstStyle/>
          <a:p>
            <a:r>
              <a:rPr lang="en-US" sz="1600">
                <a:latin typeface="Arial" pitchFamily="-65" charset="0"/>
                <a:ea typeface="ＭＳ Ｐゴシック" pitchFamily="-65" charset="-128"/>
                <a:cs typeface="ＭＳ Ｐゴシック" pitchFamily="-65" charset="-128"/>
              </a:rPr>
              <a:t>Initial (empirical) </a:t>
            </a:r>
            <a:r>
              <a:rPr lang="en-US" sz="1600" i="1">
                <a:latin typeface="Arial" pitchFamily="-65" charset="0"/>
                <a:ea typeface="ＭＳ Ｐゴシック" pitchFamily="-65" charset="-128"/>
                <a:cs typeface="ＭＳ Ｐゴシック" pitchFamily="-65" charset="-128"/>
              </a:rPr>
              <a:t>n</a:t>
            </a:r>
            <a:r>
              <a:rPr lang="en-US" sz="1600" i="1" baseline="-25000">
                <a:latin typeface="Arial" pitchFamily="-65" charset="0"/>
                <a:ea typeface="ＭＳ Ｐゴシック" pitchFamily="-65" charset="-128"/>
                <a:cs typeface="ＭＳ Ｐゴシック" pitchFamily="-65" charset="-128"/>
              </a:rPr>
              <a:t>e</a:t>
            </a:r>
            <a:r>
              <a:rPr lang="en-US" sz="1600">
                <a:latin typeface="Arial" pitchFamily="-65" charset="0"/>
                <a:ea typeface="ＭＳ Ｐゴシック" pitchFamily="-65" charset="-128"/>
                <a:cs typeface="ＭＳ Ｐゴシック" pitchFamily="-65" charset="-128"/>
              </a:rPr>
              <a:t> and the potential field distribution.</a:t>
            </a:r>
          </a:p>
        </p:txBody>
      </p:sp>
      <p:sp>
        <p:nvSpPr>
          <p:cNvPr id="30725" name="Text Box 5"/>
          <p:cNvSpPr txBox="1">
            <a:spLocks noChangeArrowheads="1"/>
          </p:cNvSpPr>
          <p:nvPr/>
        </p:nvSpPr>
        <p:spPr bwMode="auto">
          <a:xfrm>
            <a:off x="4800600" y="2909888"/>
            <a:ext cx="4054475" cy="581025"/>
          </a:xfrm>
          <a:prstGeom prst="rect">
            <a:avLst/>
          </a:prstGeom>
          <a:noFill/>
          <a:ln w="9525">
            <a:noFill/>
            <a:miter lim="800000"/>
            <a:headEnd/>
            <a:tailEnd/>
          </a:ln>
        </p:spPr>
        <p:txBody>
          <a:bodyPr>
            <a:prstTxWarp prst="textNoShape">
              <a:avLst/>
            </a:prstTxWarp>
            <a:spAutoFit/>
          </a:bodyPr>
          <a:lstStyle/>
          <a:p>
            <a:r>
              <a:rPr lang="en-US" sz="1600">
                <a:latin typeface="Arial" pitchFamily="-65" charset="0"/>
                <a:ea typeface="ＭＳ Ｐゴシック" pitchFamily="-65" charset="-128"/>
                <a:cs typeface="ＭＳ Ｐゴシック" pitchFamily="-65" charset="-128"/>
              </a:rPr>
              <a:t>MHD steady state solution for </a:t>
            </a:r>
            <a:r>
              <a:rPr lang="en-US" sz="1600" i="1">
                <a:latin typeface="Arial" pitchFamily="-65" charset="0"/>
                <a:ea typeface="ＭＳ Ｐゴシック" pitchFamily="-65" charset="-128"/>
                <a:cs typeface="ＭＳ Ｐゴシック" pitchFamily="-65" charset="-128"/>
              </a:rPr>
              <a:t>n</a:t>
            </a:r>
            <a:r>
              <a:rPr lang="en-US" sz="1600" i="1" baseline="-25000">
                <a:latin typeface="Arial" pitchFamily="-65" charset="0"/>
                <a:ea typeface="ＭＳ Ｐゴシック" pitchFamily="-65" charset="-128"/>
                <a:cs typeface="ＭＳ Ｐゴシック" pitchFamily="-65" charset="-128"/>
              </a:rPr>
              <a:t>e</a:t>
            </a:r>
            <a:r>
              <a:rPr lang="en-US" sz="1600">
                <a:latin typeface="Arial" pitchFamily="-65" charset="0"/>
                <a:ea typeface="ＭＳ Ｐゴシック" pitchFamily="-65" charset="-128"/>
                <a:cs typeface="ＭＳ Ｐゴシック" pitchFamily="-65" charset="-128"/>
              </a:rPr>
              <a:t> and magnetic field distribution.</a:t>
            </a:r>
          </a:p>
        </p:txBody>
      </p:sp>
      <p:sp>
        <p:nvSpPr>
          <p:cNvPr id="30726" name="Text Box 6"/>
          <p:cNvSpPr txBox="1">
            <a:spLocks noChangeArrowheads="1"/>
          </p:cNvSpPr>
          <p:nvPr/>
        </p:nvSpPr>
        <p:spPr bwMode="auto">
          <a:xfrm>
            <a:off x="228600" y="1066800"/>
            <a:ext cx="4283075" cy="1474788"/>
          </a:xfrm>
          <a:prstGeom prst="rect">
            <a:avLst/>
          </a:prstGeom>
          <a:noFill/>
          <a:ln w="38100">
            <a:solidFill>
              <a:srgbClr val="FFFFFF"/>
            </a:solidFill>
            <a:miter lim="800000"/>
            <a:headEnd/>
            <a:tailEnd/>
          </a:ln>
        </p:spPr>
        <p:txBody>
          <a:bodyPr>
            <a:prstTxWarp prst="textNoShape">
              <a:avLst/>
            </a:prstTxWarp>
            <a:spAutoFit/>
          </a:bodyPr>
          <a:lstStyle/>
          <a:p>
            <a:pPr algn="just">
              <a:lnSpc>
                <a:spcPct val="90000"/>
              </a:lnSpc>
            </a:pPr>
            <a:r>
              <a:rPr lang="en-US" b="1">
                <a:solidFill>
                  <a:srgbClr val="ED181E"/>
                </a:solidFill>
                <a:latin typeface="Arial" pitchFamily="-65" charset="0"/>
                <a:ea typeface="ＭＳ Ｐゴシック" pitchFamily="-65" charset="-128"/>
                <a:cs typeface="ＭＳ Ｐゴシック" pitchFamily="-65" charset="-128"/>
              </a:rPr>
              <a:t>n</a:t>
            </a:r>
            <a:r>
              <a:rPr lang="en-US" b="1" baseline="-25000">
                <a:solidFill>
                  <a:srgbClr val="ED181E"/>
                </a:solidFill>
                <a:latin typeface="Arial" pitchFamily="-65" charset="0"/>
                <a:ea typeface="ＭＳ Ｐゴシック" pitchFamily="-65" charset="-128"/>
                <a:cs typeface="ＭＳ Ｐゴシック" pitchFamily="-65" charset="-128"/>
              </a:rPr>
              <a:t>e</a:t>
            </a:r>
            <a:r>
              <a:rPr lang="en-US" b="1">
                <a:solidFill>
                  <a:srgbClr val="ED181E"/>
                </a:solidFill>
                <a:latin typeface="Arial" pitchFamily="-65" charset="0"/>
                <a:ea typeface="ＭＳ Ｐゴシック" pitchFamily="-65" charset="-128"/>
                <a:cs typeface="ＭＳ Ｐゴシック" pitchFamily="-65" charset="-128"/>
              </a:rPr>
              <a:t>-MHD:</a:t>
            </a:r>
            <a:r>
              <a:rPr lang="en-US">
                <a:solidFill>
                  <a:srgbClr val="25426C"/>
                </a:solidFill>
                <a:latin typeface="Arial" pitchFamily="-65" charset="0"/>
                <a:ea typeface="ＭＳ Ｐゴシック" pitchFamily="-65" charset="-128"/>
                <a:cs typeface="ＭＳ Ｐゴシック" pitchFamily="-65" charset="-128"/>
              </a:rPr>
              <a:t> </a:t>
            </a:r>
            <a:r>
              <a:rPr lang="en-US">
                <a:solidFill>
                  <a:srgbClr val="FFFFFF"/>
                </a:solidFill>
                <a:latin typeface="Arial" pitchFamily="-65" charset="0"/>
                <a:ea typeface="ＭＳ Ｐゴシック" pitchFamily="-65" charset="-128"/>
                <a:cs typeface="ＭＳ Ｐゴシック" pitchFamily="-65" charset="-128"/>
              </a:rPr>
              <a:t>We specify the boundary conditions for </a:t>
            </a:r>
            <a:r>
              <a:rPr lang="en-US">
                <a:solidFill>
                  <a:srgbClr val="FFFFFF"/>
                </a:solidFill>
                <a:latin typeface="Symbol" pitchFamily="-65" charset="2"/>
                <a:ea typeface="ＭＳ Ｐゴシック" pitchFamily="-65" charset="-128"/>
                <a:cs typeface="ＭＳ Ｐゴシック" pitchFamily="-65" charset="-128"/>
                <a:sym typeface="Symbol" pitchFamily="-65" charset="2"/>
              </a:rPr>
              <a:t></a:t>
            </a:r>
            <a:r>
              <a:rPr lang="en-US">
                <a:solidFill>
                  <a:srgbClr val="FFFFFF"/>
                </a:solidFill>
                <a:latin typeface="Arial" pitchFamily="-65" charset="0"/>
                <a:ea typeface="ＭＳ Ｐゴシック" pitchFamily="-65" charset="-128"/>
                <a:cs typeface="ＭＳ Ｐゴシック" pitchFamily="-65" charset="-128"/>
              </a:rPr>
              <a:t> using an empirical, magnetic latitude dependent electron density distribution extracted from white-light images (Guhathakurta et. al, JGR, 111, 2006). Because the magnetic field is independently obtained, the electron density distribution is not fully consistent with the magnetic field distribution.</a:t>
            </a:r>
          </a:p>
        </p:txBody>
      </p:sp>
      <p:sp>
        <p:nvSpPr>
          <p:cNvPr id="30727" name="Text Box 7"/>
          <p:cNvSpPr txBox="1">
            <a:spLocks noChangeArrowheads="1"/>
          </p:cNvSpPr>
          <p:nvPr/>
        </p:nvSpPr>
        <p:spPr bwMode="auto">
          <a:xfrm>
            <a:off x="4648200" y="1066800"/>
            <a:ext cx="4359275" cy="1666875"/>
          </a:xfrm>
          <a:prstGeom prst="rect">
            <a:avLst/>
          </a:prstGeom>
          <a:noFill/>
          <a:ln w="38100">
            <a:solidFill>
              <a:srgbClr val="FFFFFF"/>
            </a:solidFill>
            <a:miter lim="800000"/>
            <a:headEnd/>
            <a:tailEnd/>
          </a:ln>
        </p:spPr>
        <p:txBody>
          <a:bodyPr>
            <a:prstTxWarp prst="textNoShape">
              <a:avLst/>
            </a:prstTxWarp>
            <a:spAutoFit/>
          </a:bodyPr>
          <a:lstStyle/>
          <a:p>
            <a:pPr>
              <a:lnSpc>
                <a:spcPct val="90000"/>
              </a:lnSpc>
            </a:pPr>
            <a:r>
              <a:rPr lang="en-US" b="1">
                <a:solidFill>
                  <a:srgbClr val="ED181E"/>
                </a:solidFill>
                <a:latin typeface="Arial" pitchFamily="-65" charset="0"/>
                <a:ea typeface="ＭＳ Ｐゴシック" pitchFamily="-65" charset="-128"/>
                <a:cs typeface="ＭＳ Ｐゴシック" pitchFamily="-65" charset="-128"/>
              </a:rPr>
              <a:t>WSA-MHD:</a:t>
            </a:r>
            <a:r>
              <a:rPr lang="en-US">
                <a:solidFill>
                  <a:srgbClr val="25426C"/>
                </a:solidFill>
                <a:latin typeface="Arial" pitchFamily="-65" charset="0"/>
                <a:ea typeface="ＭＳ Ｐゴシック" pitchFamily="-65" charset="-128"/>
                <a:cs typeface="ＭＳ Ｐゴシック" pitchFamily="-65" charset="-128"/>
              </a:rPr>
              <a:t> </a:t>
            </a:r>
            <a:r>
              <a:rPr lang="en-US">
                <a:solidFill>
                  <a:srgbClr val="FFFFFF"/>
                </a:solidFill>
                <a:latin typeface="Arial" pitchFamily="-65" charset="0"/>
                <a:ea typeface="ＭＳ Ｐゴシック" pitchFamily="-65" charset="-128"/>
                <a:cs typeface="ＭＳ Ｐゴシック" pitchFamily="-65" charset="-128"/>
              </a:rPr>
              <a:t>We specify the boundary conditions for </a:t>
            </a:r>
            <a:r>
              <a:rPr lang="en-US">
                <a:solidFill>
                  <a:srgbClr val="FFFFFF"/>
                </a:solidFill>
                <a:latin typeface="Arial" pitchFamily="-65" charset="0"/>
                <a:ea typeface="ＭＳ Ｐゴシック" pitchFamily="-65" charset="-128"/>
                <a:cs typeface="ＭＳ Ｐゴシック" pitchFamily="-65" charset="-128"/>
                <a:sym typeface="Symbol" pitchFamily="-65" charset="2"/>
              </a:rPr>
              <a:t></a:t>
            </a:r>
            <a:r>
              <a:rPr lang="en-US">
                <a:solidFill>
                  <a:srgbClr val="FFFFFF"/>
                </a:solidFill>
                <a:latin typeface="Arial" pitchFamily="-65" charset="0"/>
                <a:ea typeface="ＭＳ Ｐゴシック" pitchFamily="-65" charset="-128"/>
                <a:cs typeface="ＭＳ Ｐゴシック" pitchFamily="-65" charset="-128"/>
              </a:rPr>
              <a:t> using the asymptotic solar wind speed calculated by the WSA model that uses the potential field expansion factor to calculate the final solar wind speed. We also scale the base density and temperature with the expansion factor so the physical parameters are derived self-consistently (but not necessarily correctly).</a:t>
            </a:r>
            <a:endParaRPr lang="en-US">
              <a:solidFill>
                <a:srgbClr val="25426C"/>
              </a:solidFill>
              <a:latin typeface="Arial" pitchFamily="-65" charset="0"/>
              <a:ea typeface="ＭＳ Ｐゴシック" pitchFamily="-65" charset="-128"/>
              <a:cs typeface="ＭＳ Ｐゴシック" pitchFamily="-65" charset="-128"/>
            </a:endParaRPr>
          </a:p>
        </p:txBody>
      </p:sp>
      <p:sp>
        <p:nvSpPr>
          <p:cNvPr id="30728" name="Rectangle 8"/>
          <p:cNvSpPr>
            <a:spLocks noGrp="1" noChangeArrowheads="1"/>
          </p:cNvSpPr>
          <p:nvPr>
            <p:ph type="title"/>
          </p:nvPr>
        </p:nvSpPr>
        <p:spPr>
          <a:xfrm>
            <a:off x="1676400" y="0"/>
            <a:ext cx="6477000" cy="800100"/>
          </a:xfrm>
        </p:spPr>
        <p:txBody>
          <a:bodyPr/>
          <a:lstStyle/>
          <a:p>
            <a:r>
              <a:rPr lang="en-US" smtClean="0">
                <a:ea typeface="ＭＳ Ｐゴシック" pitchFamily="-65" charset="-128"/>
                <a:cs typeface="ＭＳ Ｐゴシック" pitchFamily="-65" charset="-128"/>
              </a:rPr>
              <a:t>Constrained Solar Wind MHD Models</a:t>
            </a:r>
            <a:br>
              <a:rPr lang="en-US" smtClean="0">
                <a:ea typeface="ＭＳ Ｐゴシック" pitchFamily="-65" charset="-128"/>
                <a:cs typeface="ＭＳ Ｐゴシック" pitchFamily="-65" charset="-128"/>
              </a:rPr>
            </a:br>
            <a:r>
              <a:rPr lang="en-US" sz="1800" smtClean="0">
                <a:ea typeface="ＭＳ Ｐゴシック" pitchFamily="-65" charset="-128"/>
                <a:cs typeface="ＭＳ Ｐゴシック" pitchFamily="-65" charset="-128"/>
              </a:rPr>
              <a:t>(Cohen &amp; Sokolov)</a:t>
            </a:r>
            <a:endParaRPr lang="en-US" smtClean="0">
              <a:ea typeface="ＭＳ Ｐゴシック" pitchFamily="-65" charset="-128"/>
              <a:cs typeface="ＭＳ Ｐゴシック" pitchFamily="-65" charset="-128"/>
            </a:endParaRPr>
          </a:p>
        </p:txBody>
      </p:sp>
      <p:sp>
        <p:nvSpPr>
          <p:cNvPr id="11" name="Slide Number Placeholder 10"/>
          <p:cNvSpPr>
            <a:spLocks noGrp="1"/>
          </p:cNvSpPr>
          <p:nvPr>
            <p:ph type="sldNum" sz="quarter" idx="10"/>
          </p:nvPr>
        </p:nvSpPr>
        <p:spPr/>
        <p:txBody>
          <a:bodyPr/>
          <a:lstStyle/>
          <a:p>
            <a:pPr>
              <a:defRPr/>
            </a:pPr>
            <a:fld id="{9FBEA026-9E4B-9E47-9BFF-0713FAFF80D6}" type="slidenum">
              <a:rPr lang="en-US" smtClean="0"/>
              <a:pPr>
                <a:defRPr/>
              </a:pPr>
              <a:t>11</a:t>
            </a:fld>
            <a:endParaRPr lang="en-US"/>
          </a:p>
        </p:txBody>
      </p:sp>
      <p:sp>
        <p:nvSpPr>
          <p:cNvPr id="30730" name="Footer Placeholder 11"/>
          <p:cNvSpPr>
            <a:spLocks noGrp="1"/>
          </p:cNvSpPr>
          <p:nvPr>
            <p:ph type="ftr" sz="quarter" idx="11"/>
          </p:nvPr>
        </p:nvSpPr>
        <p:spPr>
          <a:noFill/>
        </p:spPr>
        <p:txBody>
          <a:bodyPr/>
          <a:lstStyle/>
          <a:p>
            <a:r>
              <a:rPr lang="en-US" smtClean="0">
                <a:latin typeface="Helvetica" pitchFamily="-65" charset="0"/>
              </a:rPr>
              <a:t>http://csem.engin.umich.edu</a:t>
            </a:r>
          </a:p>
        </p:txBody>
      </p:sp>
    </p:spTree>
  </p:cSld>
  <p:clrMapOvr>
    <a:masterClrMapping/>
  </p:clrMapOvr>
  <p:transition>
    <p:wheel spokes="8"/>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2133600" y="61913"/>
            <a:ext cx="5791200" cy="793750"/>
          </a:xfrm>
        </p:spPr>
        <p:txBody>
          <a:bodyPr/>
          <a:lstStyle/>
          <a:p>
            <a:r>
              <a:rPr lang="en-US">
                <a:ea typeface="ＭＳ Ｐゴシック" pitchFamily="-65" charset="-128"/>
                <a:cs typeface="ＭＳ Ｐゴシック" pitchFamily="-65" charset="-128"/>
              </a:rPr>
              <a:t>WSA-MHD: Statistics</a:t>
            </a:r>
            <a:br>
              <a:rPr lang="en-US">
                <a:ea typeface="ＭＳ Ｐゴシック" pitchFamily="-65" charset="-128"/>
                <a:cs typeface="ＭＳ Ｐゴシック" pitchFamily="-65" charset="-128"/>
              </a:rPr>
            </a:br>
            <a:r>
              <a:rPr lang="en-US" sz="1800">
                <a:ea typeface="ＭＳ Ｐゴシック" pitchFamily="-65" charset="-128"/>
                <a:cs typeface="ＭＳ Ｐゴシック" pitchFamily="-65" charset="-128"/>
              </a:rPr>
              <a:t>(Cohen &amp; Sokolov)</a:t>
            </a:r>
          </a:p>
        </p:txBody>
      </p:sp>
      <p:graphicFrame>
        <p:nvGraphicFramePr>
          <p:cNvPr id="335239" name="Group 391"/>
          <p:cNvGraphicFramePr>
            <a:graphicFrameLocks noGrp="1"/>
          </p:cNvGraphicFramePr>
          <p:nvPr>
            <p:ph type="tbl" idx="1"/>
          </p:nvPr>
        </p:nvGraphicFramePr>
        <p:xfrm>
          <a:off x="685800" y="2667000"/>
          <a:ext cx="7772400" cy="2453640"/>
        </p:xfrm>
        <a:graphic>
          <a:graphicData uri="http://schemas.openxmlformats.org/drawingml/2006/table">
            <a:tbl>
              <a:tblPr/>
              <a:tblGrid>
                <a:gridCol w="1554163"/>
                <a:gridCol w="1554162"/>
                <a:gridCol w="1555750"/>
                <a:gridCol w="1554163"/>
                <a:gridCol w="1554162"/>
              </a:tblGrid>
              <a:tr h="0">
                <a:tc rowSpan="2">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endParaRPr kumimoji="0" lang="en-US" sz="2000" b="0" i="0" u="none" strike="noStrike" cap="none" normalizeH="0" baseline="0">
                        <a:ln>
                          <a:noFill/>
                        </a:ln>
                        <a:solidFill>
                          <a:srgbClr val="FFFFFF"/>
                        </a:solidFill>
                        <a:effectLst/>
                        <a:latin typeface="Helvetica" charset="0"/>
                      </a:endParaRPr>
                    </a:p>
                  </a:txBody>
                  <a:tcPr anchor="ctr" anchorCtr="1"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gridSpan="2">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Solar Minimum</a:t>
                      </a:r>
                    </a:p>
                  </a:txBody>
                  <a:tcPr anchor="ctr" anchorCtr="1"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Solar Maximum</a:t>
                      </a:r>
                    </a:p>
                  </a:txBody>
                  <a:tcPr anchor="ctr" anchorCtr="1"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r>
              <a:tr h="0">
                <a:tc vMerge="1">
                  <a:txBody>
                    <a:bodyPr/>
                    <a:lstStyle/>
                    <a:p>
                      <a:endParaRPr lang="en-US"/>
                    </a:p>
                  </a:txBody>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Cross-corr.</a:t>
                      </a:r>
                    </a:p>
                  </a:txBody>
                  <a:tcPr anchor="ctr" anchorCtr="1" horzOverflow="overflow">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RMS</a:t>
                      </a:r>
                    </a:p>
                  </a:txBody>
                  <a:tcPr anchor="ctr" anchorCtr="1" horzOverflow="overflow">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Cross-corr.</a:t>
                      </a:r>
                    </a:p>
                  </a:txBody>
                  <a:tcPr anchor="ctr" anchorCtr="1" horzOverflow="overflow">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RMS</a:t>
                      </a:r>
                    </a:p>
                  </a:txBody>
                  <a:tcPr anchor="ctr" anchorCtr="1" horzOverflow="overflow">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r>
              <a:tr h="0">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u</a:t>
                      </a:r>
                    </a:p>
                  </a:txBody>
                  <a:tcPr anchor="ctr" anchorCtr="1"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ED181E"/>
                          </a:solidFill>
                          <a:effectLst/>
                          <a:latin typeface="Helvetica" charset="0"/>
                        </a:rPr>
                        <a:t>0.82</a:t>
                      </a:r>
                    </a:p>
                  </a:txBody>
                  <a:tcPr anchor="ctr" anchorCtr="1" horzOverflow="overflow">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27%</a:t>
                      </a:r>
                    </a:p>
                  </a:txBody>
                  <a:tcPr anchor="ctr" anchorCtr="1" horzOverflow="overflow">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ED181E"/>
                          </a:solidFill>
                          <a:effectLst/>
                          <a:latin typeface="Helvetica" charset="0"/>
                        </a:rPr>
                        <a:t>0.79</a:t>
                      </a:r>
                      <a:endParaRPr kumimoji="0" lang="en-US" sz="2000" b="0" i="0" u="none" strike="noStrike" cap="none" normalizeH="0" baseline="0">
                        <a:ln>
                          <a:noFill/>
                        </a:ln>
                        <a:solidFill>
                          <a:srgbClr val="FFFFFF"/>
                        </a:solidFill>
                        <a:effectLst/>
                        <a:latin typeface="Helvetica" charset="0"/>
                      </a:endParaRPr>
                    </a:p>
                  </a:txBody>
                  <a:tcPr anchor="ctr" anchorCtr="1" horzOverflow="overflow">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29%</a:t>
                      </a:r>
                    </a:p>
                  </a:txBody>
                  <a:tcPr anchor="ctr" anchorCtr="1" horzOverflow="overflow">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0">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n</a:t>
                      </a:r>
                    </a:p>
                  </a:txBody>
                  <a:tcPr anchor="ctr" anchorCtr="1"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0.35</a:t>
                      </a:r>
                    </a:p>
                  </a:txBody>
                  <a:tcPr anchor="ctr" anchorCtr="1" horzOverflow="overflow">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87%</a:t>
                      </a:r>
                    </a:p>
                  </a:txBody>
                  <a:tcPr anchor="ctr" anchorCtr="1" horzOverflow="overflow">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0.32</a:t>
                      </a:r>
                    </a:p>
                  </a:txBody>
                  <a:tcPr anchor="ctr" anchorCtr="1" horzOverflow="overflow">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97%</a:t>
                      </a:r>
                    </a:p>
                  </a:txBody>
                  <a:tcPr anchor="ctr" anchorCtr="1" horzOverflow="overflow">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0">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B</a:t>
                      </a:r>
                    </a:p>
                  </a:txBody>
                  <a:tcPr anchor="ctr" anchorCtr="1"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0.40</a:t>
                      </a:r>
                    </a:p>
                  </a:txBody>
                  <a:tcPr anchor="ctr" anchorCtr="1" horzOverflow="overflow">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59%</a:t>
                      </a:r>
                    </a:p>
                  </a:txBody>
                  <a:tcPr anchor="ctr" anchorCtr="1" horzOverflow="overflow">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0.50</a:t>
                      </a:r>
                    </a:p>
                  </a:txBody>
                  <a:tcPr anchor="ctr" anchorCtr="1" horzOverflow="overflow">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62%</a:t>
                      </a:r>
                    </a:p>
                  </a:txBody>
                  <a:tcPr anchor="ctr" anchorCtr="1" horzOverflow="overflow">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0">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T</a:t>
                      </a:r>
                    </a:p>
                  </a:txBody>
                  <a:tcPr anchor="ctr" anchorCtr="1"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0.40</a:t>
                      </a:r>
                    </a:p>
                  </a:txBody>
                  <a:tcPr anchor="ctr" anchorCtr="1" horzOverflow="overflow">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65%</a:t>
                      </a:r>
                    </a:p>
                  </a:txBody>
                  <a:tcPr anchor="ctr" anchorCtr="1" horzOverflow="overflow">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0.32</a:t>
                      </a:r>
                    </a:p>
                  </a:txBody>
                  <a:tcPr anchor="ctr" anchorCtr="1" horzOverflow="overflow">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768350" rtl="0" eaLnBrk="0" fontAlgn="base" latinLnBrk="0" hangingPunct="0">
                        <a:lnSpc>
                          <a:spcPct val="100000"/>
                        </a:lnSpc>
                        <a:spcBef>
                          <a:spcPct val="25000"/>
                        </a:spcBef>
                        <a:spcAft>
                          <a:spcPct val="0"/>
                        </a:spcAft>
                        <a:buClr>
                          <a:srgbClr val="000080"/>
                        </a:buClr>
                        <a:buSzTx/>
                        <a:buFontTx/>
                        <a:buNone/>
                        <a:tabLst/>
                      </a:pPr>
                      <a:r>
                        <a:rPr kumimoji="0" lang="en-US" sz="2000" b="0" i="0" u="none" strike="noStrike" cap="none" normalizeH="0" baseline="0">
                          <a:ln>
                            <a:noFill/>
                          </a:ln>
                          <a:solidFill>
                            <a:srgbClr val="FFFFFF"/>
                          </a:solidFill>
                          <a:effectLst/>
                          <a:latin typeface="Helvetica" charset="0"/>
                        </a:rPr>
                        <a:t>75%</a:t>
                      </a:r>
                    </a:p>
                  </a:txBody>
                  <a:tcPr anchor="ctr" anchorCtr="1" horzOverflow="overflow">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r>
            </a:tbl>
          </a:graphicData>
        </a:graphic>
      </p:graphicFrame>
      <p:sp>
        <p:nvSpPr>
          <p:cNvPr id="6" name="Slide Number Placeholder 5"/>
          <p:cNvSpPr>
            <a:spLocks noGrp="1"/>
          </p:cNvSpPr>
          <p:nvPr>
            <p:ph type="sldNum" sz="quarter" idx="11"/>
          </p:nvPr>
        </p:nvSpPr>
        <p:spPr/>
        <p:txBody>
          <a:bodyPr/>
          <a:lstStyle/>
          <a:p>
            <a:pPr>
              <a:defRPr/>
            </a:pPr>
            <a:fld id="{BF95EBA0-E68E-F249-BEFB-62527892AAFE}" type="slidenum">
              <a:rPr lang="en-US"/>
              <a:pPr>
                <a:defRPr/>
              </a:pPr>
              <a:t>12</a:t>
            </a:fld>
            <a:endParaRPr lang="en-US"/>
          </a:p>
        </p:txBody>
      </p:sp>
      <p:sp>
        <p:nvSpPr>
          <p:cNvPr id="32813" name="Footer Placeholder 6"/>
          <p:cNvSpPr>
            <a:spLocks noGrp="1"/>
          </p:cNvSpPr>
          <p:nvPr>
            <p:ph type="ftr" sz="quarter" idx="10"/>
          </p:nvPr>
        </p:nvSpPr>
        <p:spPr>
          <a:xfrm>
            <a:off x="0" y="6553200"/>
            <a:ext cx="9144000" cy="304800"/>
          </a:xfrm>
          <a:noFill/>
        </p:spPr>
        <p:txBody>
          <a:bodyPr/>
          <a:lstStyle/>
          <a:p>
            <a:r>
              <a:rPr lang="en-US" smtClean="0">
                <a:latin typeface="Helvetica" pitchFamily="-65" charset="0"/>
              </a:rPr>
              <a:t>http://csem.engin.umich.edu</a:t>
            </a:r>
          </a:p>
        </p:txBody>
      </p:sp>
    </p:spTree>
  </p:cSld>
  <p:clrMapOvr>
    <a:masterClrMapping/>
  </p:clrMapOvr>
  <p:transition>
    <p:wheel spokes="8"/>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524000" y="61913"/>
            <a:ext cx="6934200" cy="793750"/>
          </a:xfrm>
        </p:spPr>
        <p:txBody>
          <a:bodyPr/>
          <a:lstStyle/>
          <a:p>
            <a:r>
              <a:rPr lang="en-US">
                <a:ea typeface="ＭＳ Ｐゴシック" pitchFamily="-65" charset="-128"/>
                <a:cs typeface="ＭＳ Ｐゴシック" pitchFamily="-65" charset="-128"/>
              </a:rPr>
              <a:t>Erupting Flux-Rope CME Initiation Model</a:t>
            </a:r>
            <a:br>
              <a:rPr lang="en-US">
                <a:ea typeface="ＭＳ Ｐゴシック" pitchFamily="-65" charset="-128"/>
                <a:cs typeface="ＭＳ Ｐゴシック" pitchFamily="-65" charset="-128"/>
              </a:rPr>
            </a:br>
            <a:r>
              <a:rPr lang="en-US" sz="1800">
                <a:ea typeface="ＭＳ Ｐゴシック" pitchFamily="-65" charset="-128"/>
                <a:cs typeface="ＭＳ Ｐゴシック" pitchFamily="-65" charset="-128"/>
              </a:rPr>
              <a:t>(Manchester)</a:t>
            </a:r>
            <a:endParaRPr lang="en-US">
              <a:ea typeface="ＭＳ Ｐゴシック" pitchFamily="-65" charset="-128"/>
              <a:cs typeface="ＭＳ Ｐゴシック" pitchFamily="-65" charset="-128"/>
            </a:endParaRPr>
          </a:p>
        </p:txBody>
      </p:sp>
      <p:pic>
        <p:nvPicPr>
          <p:cNvPr id="34819" name="Picture 5" descr="X17_sunspots"/>
          <p:cNvPicPr>
            <a:picLocks noChangeAspect="1" noChangeArrowheads="1"/>
          </p:cNvPicPr>
          <p:nvPr/>
        </p:nvPicPr>
        <p:blipFill>
          <a:blip r:embed="rId3"/>
          <a:srcRect/>
          <a:stretch>
            <a:fillRect/>
          </a:stretch>
        </p:blipFill>
        <p:spPr bwMode="auto">
          <a:xfrm>
            <a:off x="609600" y="3048000"/>
            <a:ext cx="3017838" cy="3032125"/>
          </a:xfrm>
          <a:prstGeom prst="rect">
            <a:avLst/>
          </a:prstGeom>
          <a:noFill/>
          <a:ln w="9525">
            <a:noFill/>
            <a:miter lim="800000"/>
            <a:headEnd/>
            <a:tailEnd/>
          </a:ln>
        </p:spPr>
      </p:pic>
      <p:sp>
        <p:nvSpPr>
          <p:cNvPr id="34820" name="Text Box 6"/>
          <p:cNvSpPr txBox="1">
            <a:spLocks noChangeArrowheads="1"/>
          </p:cNvSpPr>
          <p:nvPr/>
        </p:nvSpPr>
        <p:spPr bwMode="auto">
          <a:xfrm>
            <a:off x="1371600" y="2819400"/>
            <a:ext cx="1425575" cy="3048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FFFF"/>
                </a:solidFill>
              </a:rPr>
              <a:t>October 28, 2003</a:t>
            </a:r>
          </a:p>
        </p:txBody>
      </p:sp>
      <p:sp>
        <p:nvSpPr>
          <p:cNvPr id="34821" name="Text Box 7"/>
          <p:cNvSpPr txBox="1">
            <a:spLocks noChangeArrowheads="1"/>
          </p:cNvSpPr>
          <p:nvPr/>
        </p:nvSpPr>
        <p:spPr bwMode="auto">
          <a:xfrm>
            <a:off x="228600" y="3124200"/>
            <a:ext cx="1120775" cy="3048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FFFF"/>
                </a:solidFill>
              </a:rPr>
              <a:t>SOHO/MDI</a:t>
            </a:r>
          </a:p>
        </p:txBody>
      </p:sp>
      <p:pic>
        <p:nvPicPr>
          <p:cNvPr id="347144" name="Picture 8" descr="halloween_rope"/>
          <p:cNvPicPr>
            <a:picLocks noChangeAspect="1" noChangeArrowheads="1"/>
          </p:cNvPicPr>
          <p:nvPr/>
        </p:nvPicPr>
        <p:blipFill>
          <a:blip r:embed="rId4"/>
          <a:srcRect/>
          <a:stretch>
            <a:fillRect/>
          </a:stretch>
        </p:blipFill>
        <p:spPr bwMode="auto">
          <a:xfrm>
            <a:off x="762000" y="4343400"/>
            <a:ext cx="2589213" cy="1941513"/>
          </a:xfrm>
          <a:prstGeom prst="rect">
            <a:avLst/>
          </a:prstGeom>
          <a:noFill/>
          <a:ln w="9525">
            <a:noFill/>
            <a:miter lim="800000"/>
            <a:headEnd/>
            <a:tailEnd/>
          </a:ln>
        </p:spPr>
      </p:pic>
      <p:pic>
        <p:nvPicPr>
          <p:cNvPr id="347147" name="Picture 11" descr="LASCO-MHD_compare"/>
          <p:cNvPicPr>
            <a:picLocks noChangeAspect="1" noChangeArrowheads="1"/>
          </p:cNvPicPr>
          <p:nvPr/>
        </p:nvPicPr>
        <p:blipFill>
          <a:blip r:embed="rId5"/>
          <a:srcRect/>
          <a:stretch>
            <a:fillRect/>
          </a:stretch>
        </p:blipFill>
        <p:spPr bwMode="auto">
          <a:xfrm>
            <a:off x="4495800" y="1066800"/>
            <a:ext cx="3694113" cy="5487988"/>
          </a:xfrm>
          <a:prstGeom prst="rect">
            <a:avLst/>
          </a:prstGeom>
          <a:noFill/>
          <a:ln w="9525">
            <a:noFill/>
            <a:miter lim="800000"/>
            <a:headEnd/>
            <a:tailEnd/>
          </a:ln>
        </p:spPr>
      </p:pic>
      <p:sp>
        <p:nvSpPr>
          <p:cNvPr id="34824" name="Text Box 12"/>
          <p:cNvSpPr txBox="1">
            <a:spLocks noChangeArrowheads="1"/>
          </p:cNvSpPr>
          <p:nvPr/>
        </p:nvSpPr>
        <p:spPr bwMode="auto">
          <a:xfrm>
            <a:off x="76200" y="1066800"/>
            <a:ext cx="4318000" cy="1552575"/>
          </a:xfrm>
          <a:prstGeom prst="rect">
            <a:avLst/>
          </a:prstGeom>
          <a:noFill/>
          <a:ln w="9525">
            <a:noFill/>
            <a:miter lim="800000"/>
            <a:headEnd/>
            <a:tailEnd/>
          </a:ln>
        </p:spPr>
        <p:txBody>
          <a:bodyPr wrap="none">
            <a:prstTxWarp prst="textNoShape">
              <a:avLst/>
            </a:prstTxWarp>
            <a:spAutoFit/>
          </a:bodyPr>
          <a:lstStyle/>
          <a:p>
            <a:r>
              <a:rPr lang="en-US" sz="2400">
                <a:solidFill>
                  <a:srgbClr val="FFFFFF"/>
                </a:solidFill>
                <a:latin typeface="Arial" pitchFamily="-65" charset="0"/>
              </a:rPr>
              <a:t>Halloween storm simulation</a:t>
            </a:r>
          </a:p>
          <a:p>
            <a:r>
              <a:rPr lang="en-US" sz="2400">
                <a:solidFill>
                  <a:srgbClr val="FFFFFF"/>
                </a:solidFill>
                <a:latin typeface="Arial" pitchFamily="-65" charset="0"/>
              </a:rPr>
              <a:t>with synoptic wind background</a:t>
            </a:r>
          </a:p>
          <a:p>
            <a:r>
              <a:rPr lang="en-US" sz="2400">
                <a:solidFill>
                  <a:srgbClr val="FFFFFF"/>
                </a:solidFill>
                <a:latin typeface="Arial" pitchFamily="-65" charset="0"/>
              </a:rPr>
              <a:t>and erupting flux rope CME</a:t>
            </a:r>
          </a:p>
          <a:p>
            <a:r>
              <a:rPr lang="en-US" sz="2400">
                <a:solidFill>
                  <a:srgbClr val="FFFFFF"/>
                </a:solidFill>
                <a:latin typeface="Arial" pitchFamily="-65" charset="0"/>
              </a:rPr>
              <a:t>initiation model</a:t>
            </a:r>
          </a:p>
        </p:txBody>
      </p:sp>
      <p:sp>
        <p:nvSpPr>
          <p:cNvPr id="11" name="Slide Number Placeholder 10"/>
          <p:cNvSpPr>
            <a:spLocks noGrp="1"/>
          </p:cNvSpPr>
          <p:nvPr>
            <p:ph type="sldNum" sz="quarter" idx="10"/>
          </p:nvPr>
        </p:nvSpPr>
        <p:spPr/>
        <p:txBody>
          <a:bodyPr/>
          <a:lstStyle/>
          <a:p>
            <a:pPr>
              <a:defRPr/>
            </a:pPr>
            <a:fld id="{69EB9927-066F-5A41-A577-2978DCE84B01}" type="slidenum">
              <a:rPr lang="en-US" smtClean="0"/>
              <a:pPr>
                <a:defRPr/>
              </a:pPr>
              <a:t>13</a:t>
            </a:fld>
            <a:endParaRPr lang="en-US"/>
          </a:p>
        </p:txBody>
      </p:sp>
      <p:sp>
        <p:nvSpPr>
          <p:cNvPr id="34826" name="Footer Placeholder 11"/>
          <p:cNvSpPr>
            <a:spLocks noGrp="1"/>
          </p:cNvSpPr>
          <p:nvPr>
            <p:ph type="ftr" sz="quarter" idx="11"/>
          </p:nvPr>
        </p:nvSpPr>
        <p:spPr>
          <a:noFill/>
        </p:spPr>
        <p:txBody>
          <a:bodyPr/>
          <a:lstStyle/>
          <a:p>
            <a:r>
              <a:rPr lang="en-US" smtClean="0">
                <a:latin typeface="Helvetica" pitchFamily="-65" charset="0"/>
              </a:rPr>
              <a:t>http://csem.engin.umich.edu</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47144"/>
                                        </p:tgtEl>
                                        <p:attrNameLst>
                                          <p:attrName>style.visibility</p:attrName>
                                        </p:attrNameLst>
                                      </p:cBhvr>
                                      <p:to>
                                        <p:strVal val="visible"/>
                                      </p:to>
                                    </p:set>
                                    <p:anim calcmode="lin" valueType="num">
                                      <p:cBhvr>
                                        <p:cTn id="7" dur="500" fill="hold"/>
                                        <p:tgtEl>
                                          <p:spTgt spid="347144"/>
                                        </p:tgtEl>
                                        <p:attrNameLst>
                                          <p:attrName>ppt_w</p:attrName>
                                        </p:attrNameLst>
                                      </p:cBhvr>
                                      <p:tavLst>
                                        <p:tav tm="0">
                                          <p:val>
                                            <p:fltVal val="0"/>
                                          </p:val>
                                        </p:tav>
                                        <p:tav tm="100000">
                                          <p:val>
                                            <p:strVal val="#ppt_w"/>
                                          </p:val>
                                        </p:tav>
                                      </p:tavLst>
                                    </p:anim>
                                    <p:anim calcmode="lin" valueType="num">
                                      <p:cBhvr>
                                        <p:cTn id="8" dur="500" fill="hold"/>
                                        <p:tgtEl>
                                          <p:spTgt spid="347144"/>
                                        </p:tgtEl>
                                        <p:attrNameLst>
                                          <p:attrName>ppt_h</p:attrName>
                                        </p:attrNameLst>
                                      </p:cBhvr>
                                      <p:tavLst>
                                        <p:tav tm="0">
                                          <p:val>
                                            <p:fltVal val="0"/>
                                          </p:val>
                                        </p:tav>
                                        <p:tav tm="100000">
                                          <p:val>
                                            <p:strVal val="#ppt_h"/>
                                          </p:val>
                                        </p:tav>
                                      </p:tavLst>
                                    </p:anim>
                                    <p:animEffect transition="in" filter="fade">
                                      <p:cBhvr>
                                        <p:cTn id="9" dur="500"/>
                                        <p:tgtEl>
                                          <p:spTgt spid="34714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47147"/>
                                        </p:tgtEl>
                                        <p:attrNameLst>
                                          <p:attrName>style.visibility</p:attrName>
                                        </p:attrNameLst>
                                      </p:cBhvr>
                                      <p:to>
                                        <p:strVal val="visible"/>
                                      </p:to>
                                    </p:set>
                                    <p:anim calcmode="lin" valueType="num">
                                      <p:cBhvr>
                                        <p:cTn id="14" dur="500" fill="hold"/>
                                        <p:tgtEl>
                                          <p:spTgt spid="347147"/>
                                        </p:tgtEl>
                                        <p:attrNameLst>
                                          <p:attrName>ppt_w</p:attrName>
                                        </p:attrNameLst>
                                      </p:cBhvr>
                                      <p:tavLst>
                                        <p:tav tm="0">
                                          <p:val>
                                            <p:fltVal val="0"/>
                                          </p:val>
                                        </p:tav>
                                        <p:tav tm="100000">
                                          <p:val>
                                            <p:strVal val="#ppt_w"/>
                                          </p:val>
                                        </p:tav>
                                      </p:tavLst>
                                    </p:anim>
                                    <p:anim calcmode="lin" valueType="num">
                                      <p:cBhvr>
                                        <p:cTn id="15" dur="500" fill="hold"/>
                                        <p:tgtEl>
                                          <p:spTgt spid="347147"/>
                                        </p:tgtEl>
                                        <p:attrNameLst>
                                          <p:attrName>ppt_h</p:attrName>
                                        </p:attrNameLst>
                                      </p:cBhvr>
                                      <p:tavLst>
                                        <p:tav tm="0">
                                          <p:val>
                                            <p:fltVal val="0"/>
                                          </p:val>
                                        </p:tav>
                                        <p:tav tm="100000">
                                          <p:val>
                                            <p:strVal val="#ppt_h"/>
                                          </p:val>
                                        </p:tav>
                                      </p:tavLst>
                                    </p:anim>
                                    <p:animEffect transition="in" filter="fade">
                                      <p:cBhvr>
                                        <p:cTn id="16" dur="500"/>
                                        <p:tgtEl>
                                          <p:spTgt spid="347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0"/>
          </p:nvPr>
        </p:nvSpPr>
        <p:spPr>
          <a:xfrm>
            <a:off x="0" y="6629400"/>
            <a:ext cx="9144000" cy="228600"/>
          </a:xfrm>
        </p:spPr>
        <p:txBody>
          <a:bodyPr/>
          <a:lstStyle/>
          <a:p>
            <a:pPr algn="ctr">
              <a:defRPr/>
            </a:pPr>
            <a:fld id="{F8DEDD39-E2B7-FE40-82ED-2B72C10D3129}" type="slidenum">
              <a:rPr lang="en-US" sz="1200"/>
              <a:pPr algn="ctr">
                <a:defRPr/>
              </a:pPr>
              <a:t>14</a:t>
            </a:fld>
            <a:endParaRPr lang="en-US" sz="1200"/>
          </a:p>
        </p:txBody>
      </p:sp>
      <p:pic>
        <p:nvPicPr>
          <p:cNvPr id="36867" name="Picture 2" descr="c2"/>
          <p:cNvPicPr>
            <a:picLocks noChangeAspect="1" noChangeArrowheads="1"/>
          </p:cNvPicPr>
          <p:nvPr/>
        </p:nvPicPr>
        <p:blipFill>
          <a:blip r:embed="rId3"/>
          <a:srcRect/>
          <a:stretch>
            <a:fillRect/>
          </a:stretch>
        </p:blipFill>
        <p:spPr bwMode="auto">
          <a:xfrm>
            <a:off x="7315200" y="1524000"/>
            <a:ext cx="1828800" cy="1828800"/>
          </a:xfrm>
          <a:prstGeom prst="rect">
            <a:avLst/>
          </a:prstGeom>
          <a:noFill/>
          <a:ln w="9525">
            <a:noFill/>
            <a:miter lim="800000"/>
            <a:headEnd/>
            <a:tailEnd/>
          </a:ln>
        </p:spPr>
      </p:pic>
      <p:pic>
        <p:nvPicPr>
          <p:cNvPr id="36868" name="Picture 3" descr="c2"/>
          <p:cNvPicPr>
            <a:picLocks noChangeAspect="1" noChangeArrowheads="1"/>
          </p:cNvPicPr>
          <p:nvPr/>
        </p:nvPicPr>
        <p:blipFill>
          <a:blip r:embed="rId4"/>
          <a:srcRect/>
          <a:stretch>
            <a:fillRect/>
          </a:stretch>
        </p:blipFill>
        <p:spPr bwMode="auto">
          <a:xfrm>
            <a:off x="7315200" y="0"/>
            <a:ext cx="1828800" cy="1828800"/>
          </a:xfrm>
          <a:prstGeom prst="rect">
            <a:avLst/>
          </a:prstGeom>
          <a:noFill/>
          <a:ln w="9525">
            <a:noFill/>
            <a:miter lim="800000"/>
            <a:headEnd/>
            <a:tailEnd/>
          </a:ln>
        </p:spPr>
      </p:pic>
      <p:pic>
        <p:nvPicPr>
          <p:cNvPr id="36869" name="Picture 4" descr="c2"/>
          <p:cNvPicPr>
            <a:picLocks noChangeAspect="1" noChangeArrowheads="1"/>
          </p:cNvPicPr>
          <p:nvPr/>
        </p:nvPicPr>
        <p:blipFill>
          <a:blip r:embed="rId5"/>
          <a:srcRect/>
          <a:stretch>
            <a:fillRect/>
          </a:stretch>
        </p:blipFill>
        <p:spPr bwMode="auto">
          <a:xfrm>
            <a:off x="0" y="0"/>
            <a:ext cx="1828800" cy="1828800"/>
          </a:xfrm>
          <a:prstGeom prst="rect">
            <a:avLst/>
          </a:prstGeom>
          <a:noFill/>
          <a:ln w="9525">
            <a:noFill/>
            <a:miter lim="800000"/>
            <a:headEnd/>
            <a:tailEnd/>
          </a:ln>
        </p:spPr>
      </p:pic>
      <p:pic>
        <p:nvPicPr>
          <p:cNvPr id="36870" name="Picture 5" descr="c2"/>
          <p:cNvPicPr>
            <a:picLocks noChangeAspect="1" noChangeArrowheads="1"/>
          </p:cNvPicPr>
          <p:nvPr/>
        </p:nvPicPr>
        <p:blipFill>
          <a:blip r:embed="rId6"/>
          <a:srcRect/>
          <a:stretch>
            <a:fillRect/>
          </a:stretch>
        </p:blipFill>
        <p:spPr bwMode="auto">
          <a:xfrm>
            <a:off x="1447800" y="0"/>
            <a:ext cx="1828800" cy="1828800"/>
          </a:xfrm>
          <a:prstGeom prst="rect">
            <a:avLst/>
          </a:prstGeom>
          <a:noFill/>
          <a:ln w="9525">
            <a:noFill/>
            <a:miter lim="800000"/>
            <a:headEnd/>
            <a:tailEnd/>
          </a:ln>
        </p:spPr>
      </p:pic>
      <p:pic>
        <p:nvPicPr>
          <p:cNvPr id="36871" name="Picture 6" descr="c2"/>
          <p:cNvPicPr>
            <a:picLocks noChangeAspect="1" noChangeArrowheads="1"/>
          </p:cNvPicPr>
          <p:nvPr/>
        </p:nvPicPr>
        <p:blipFill>
          <a:blip r:embed="rId7"/>
          <a:srcRect/>
          <a:stretch>
            <a:fillRect/>
          </a:stretch>
        </p:blipFill>
        <p:spPr bwMode="auto">
          <a:xfrm>
            <a:off x="2895600" y="0"/>
            <a:ext cx="1828800" cy="1828800"/>
          </a:xfrm>
          <a:prstGeom prst="rect">
            <a:avLst/>
          </a:prstGeom>
          <a:noFill/>
          <a:ln w="9525">
            <a:noFill/>
            <a:miter lim="800000"/>
            <a:headEnd/>
            <a:tailEnd/>
          </a:ln>
        </p:spPr>
      </p:pic>
      <p:pic>
        <p:nvPicPr>
          <p:cNvPr id="36872" name="Picture 7" descr="c2"/>
          <p:cNvPicPr>
            <a:picLocks noChangeAspect="1" noChangeArrowheads="1"/>
          </p:cNvPicPr>
          <p:nvPr/>
        </p:nvPicPr>
        <p:blipFill>
          <a:blip r:embed="rId8"/>
          <a:srcRect/>
          <a:stretch>
            <a:fillRect/>
          </a:stretch>
        </p:blipFill>
        <p:spPr bwMode="auto">
          <a:xfrm>
            <a:off x="4419600" y="0"/>
            <a:ext cx="1828800" cy="1828800"/>
          </a:xfrm>
          <a:prstGeom prst="rect">
            <a:avLst/>
          </a:prstGeom>
          <a:noFill/>
          <a:ln w="9525">
            <a:noFill/>
            <a:miter lim="800000"/>
            <a:headEnd/>
            <a:tailEnd/>
          </a:ln>
        </p:spPr>
      </p:pic>
      <p:pic>
        <p:nvPicPr>
          <p:cNvPr id="36873" name="Picture 8" descr="c2"/>
          <p:cNvPicPr>
            <a:picLocks noChangeAspect="1" noChangeArrowheads="1"/>
          </p:cNvPicPr>
          <p:nvPr/>
        </p:nvPicPr>
        <p:blipFill>
          <a:blip r:embed="rId9"/>
          <a:srcRect/>
          <a:stretch>
            <a:fillRect/>
          </a:stretch>
        </p:blipFill>
        <p:spPr bwMode="auto">
          <a:xfrm>
            <a:off x="7315200" y="3352800"/>
            <a:ext cx="1828800" cy="1828800"/>
          </a:xfrm>
          <a:prstGeom prst="rect">
            <a:avLst/>
          </a:prstGeom>
          <a:noFill/>
          <a:ln w="9525">
            <a:noFill/>
            <a:miter lim="800000"/>
            <a:headEnd/>
            <a:tailEnd/>
          </a:ln>
        </p:spPr>
      </p:pic>
      <p:pic>
        <p:nvPicPr>
          <p:cNvPr id="36874" name="Picture 9" descr="c2"/>
          <p:cNvPicPr>
            <a:picLocks noChangeAspect="1" noChangeArrowheads="1"/>
          </p:cNvPicPr>
          <p:nvPr/>
        </p:nvPicPr>
        <p:blipFill>
          <a:blip r:embed="rId10"/>
          <a:srcRect/>
          <a:stretch>
            <a:fillRect/>
          </a:stretch>
        </p:blipFill>
        <p:spPr bwMode="auto">
          <a:xfrm>
            <a:off x="5943600" y="0"/>
            <a:ext cx="1828800" cy="1828800"/>
          </a:xfrm>
          <a:prstGeom prst="rect">
            <a:avLst/>
          </a:prstGeom>
          <a:noFill/>
          <a:ln w="9525">
            <a:noFill/>
            <a:miter lim="800000"/>
            <a:headEnd/>
            <a:tailEnd/>
          </a:ln>
        </p:spPr>
      </p:pic>
      <p:pic>
        <p:nvPicPr>
          <p:cNvPr id="36875" name="Picture 10" descr="c2"/>
          <p:cNvPicPr>
            <a:picLocks noChangeAspect="1" noChangeArrowheads="1"/>
          </p:cNvPicPr>
          <p:nvPr/>
        </p:nvPicPr>
        <p:blipFill>
          <a:blip r:embed="rId11"/>
          <a:srcRect/>
          <a:stretch>
            <a:fillRect/>
          </a:stretch>
        </p:blipFill>
        <p:spPr bwMode="auto">
          <a:xfrm>
            <a:off x="7315200" y="5029200"/>
            <a:ext cx="1828800" cy="1828800"/>
          </a:xfrm>
          <a:prstGeom prst="rect">
            <a:avLst/>
          </a:prstGeom>
          <a:noFill/>
          <a:ln w="9525">
            <a:noFill/>
            <a:miter lim="800000"/>
            <a:headEnd/>
            <a:tailEnd/>
          </a:ln>
        </p:spPr>
      </p:pic>
      <p:pic>
        <p:nvPicPr>
          <p:cNvPr id="36876" name="Picture 11" descr="c2"/>
          <p:cNvPicPr>
            <a:picLocks noChangeAspect="1" noChangeArrowheads="1"/>
          </p:cNvPicPr>
          <p:nvPr/>
        </p:nvPicPr>
        <p:blipFill>
          <a:blip r:embed="rId12"/>
          <a:srcRect/>
          <a:stretch>
            <a:fillRect/>
          </a:stretch>
        </p:blipFill>
        <p:spPr bwMode="auto">
          <a:xfrm>
            <a:off x="5867400" y="5029200"/>
            <a:ext cx="1828800" cy="1828800"/>
          </a:xfrm>
          <a:prstGeom prst="rect">
            <a:avLst/>
          </a:prstGeom>
          <a:noFill/>
          <a:ln w="9525">
            <a:noFill/>
            <a:miter lim="800000"/>
            <a:headEnd/>
            <a:tailEnd/>
          </a:ln>
        </p:spPr>
      </p:pic>
      <p:pic>
        <p:nvPicPr>
          <p:cNvPr id="36877" name="Picture 12" descr="c2"/>
          <p:cNvPicPr>
            <a:picLocks noChangeAspect="1" noChangeArrowheads="1"/>
          </p:cNvPicPr>
          <p:nvPr/>
        </p:nvPicPr>
        <p:blipFill>
          <a:blip r:embed="rId13"/>
          <a:srcRect/>
          <a:stretch>
            <a:fillRect/>
          </a:stretch>
        </p:blipFill>
        <p:spPr bwMode="auto">
          <a:xfrm>
            <a:off x="4343400" y="5029200"/>
            <a:ext cx="1828800" cy="1828800"/>
          </a:xfrm>
          <a:prstGeom prst="rect">
            <a:avLst/>
          </a:prstGeom>
          <a:noFill/>
          <a:ln w="9525">
            <a:noFill/>
            <a:miter lim="800000"/>
            <a:headEnd/>
            <a:tailEnd/>
          </a:ln>
        </p:spPr>
      </p:pic>
      <p:pic>
        <p:nvPicPr>
          <p:cNvPr id="36878" name="Picture 13" descr="c2"/>
          <p:cNvPicPr>
            <a:picLocks noChangeAspect="1" noChangeArrowheads="1"/>
          </p:cNvPicPr>
          <p:nvPr/>
        </p:nvPicPr>
        <p:blipFill>
          <a:blip r:embed="rId14"/>
          <a:srcRect/>
          <a:stretch>
            <a:fillRect/>
          </a:stretch>
        </p:blipFill>
        <p:spPr bwMode="auto">
          <a:xfrm>
            <a:off x="2895600" y="5029200"/>
            <a:ext cx="1828800" cy="1828800"/>
          </a:xfrm>
          <a:prstGeom prst="rect">
            <a:avLst/>
          </a:prstGeom>
          <a:noFill/>
          <a:ln w="9525">
            <a:noFill/>
            <a:miter lim="800000"/>
            <a:headEnd/>
            <a:tailEnd/>
          </a:ln>
        </p:spPr>
      </p:pic>
      <p:pic>
        <p:nvPicPr>
          <p:cNvPr id="36879" name="Picture 14" descr="c2"/>
          <p:cNvPicPr>
            <a:picLocks noChangeAspect="1" noChangeArrowheads="1"/>
          </p:cNvPicPr>
          <p:nvPr/>
        </p:nvPicPr>
        <p:blipFill>
          <a:blip r:embed="rId15"/>
          <a:srcRect/>
          <a:stretch>
            <a:fillRect/>
          </a:stretch>
        </p:blipFill>
        <p:spPr bwMode="auto">
          <a:xfrm>
            <a:off x="0" y="3505200"/>
            <a:ext cx="1828800" cy="1828800"/>
          </a:xfrm>
          <a:prstGeom prst="rect">
            <a:avLst/>
          </a:prstGeom>
          <a:noFill/>
          <a:ln w="9525">
            <a:noFill/>
            <a:miter lim="800000"/>
            <a:headEnd/>
            <a:tailEnd/>
          </a:ln>
        </p:spPr>
      </p:pic>
      <p:pic>
        <p:nvPicPr>
          <p:cNvPr id="36880" name="Picture 15" descr="c2"/>
          <p:cNvPicPr>
            <a:picLocks noChangeAspect="1" noChangeArrowheads="1"/>
          </p:cNvPicPr>
          <p:nvPr/>
        </p:nvPicPr>
        <p:blipFill>
          <a:blip r:embed="rId16"/>
          <a:srcRect/>
          <a:stretch>
            <a:fillRect/>
          </a:stretch>
        </p:blipFill>
        <p:spPr bwMode="auto">
          <a:xfrm>
            <a:off x="0" y="1752600"/>
            <a:ext cx="1828800" cy="1828800"/>
          </a:xfrm>
          <a:prstGeom prst="rect">
            <a:avLst/>
          </a:prstGeom>
          <a:noFill/>
          <a:ln w="9525">
            <a:noFill/>
            <a:miter lim="800000"/>
            <a:headEnd/>
            <a:tailEnd/>
          </a:ln>
        </p:spPr>
      </p:pic>
      <p:pic>
        <p:nvPicPr>
          <p:cNvPr id="36881" name="Picture 16" descr="c2"/>
          <p:cNvPicPr>
            <a:picLocks noChangeAspect="1" noChangeArrowheads="1"/>
          </p:cNvPicPr>
          <p:nvPr/>
        </p:nvPicPr>
        <p:blipFill>
          <a:blip r:embed="rId17"/>
          <a:srcRect/>
          <a:stretch>
            <a:fillRect/>
          </a:stretch>
        </p:blipFill>
        <p:spPr bwMode="auto">
          <a:xfrm>
            <a:off x="1447800" y="5029200"/>
            <a:ext cx="1828800" cy="1828800"/>
          </a:xfrm>
          <a:prstGeom prst="rect">
            <a:avLst/>
          </a:prstGeom>
          <a:noFill/>
          <a:ln w="9525">
            <a:noFill/>
            <a:miter lim="800000"/>
            <a:headEnd/>
            <a:tailEnd/>
          </a:ln>
        </p:spPr>
      </p:pic>
      <p:pic>
        <p:nvPicPr>
          <p:cNvPr id="36882" name="Picture 17" descr="c2"/>
          <p:cNvPicPr>
            <a:picLocks noChangeAspect="1" noChangeArrowheads="1"/>
          </p:cNvPicPr>
          <p:nvPr/>
        </p:nvPicPr>
        <p:blipFill>
          <a:blip r:embed="rId15"/>
          <a:srcRect/>
          <a:stretch>
            <a:fillRect/>
          </a:stretch>
        </p:blipFill>
        <p:spPr bwMode="auto">
          <a:xfrm>
            <a:off x="0" y="5029200"/>
            <a:ext cx="1828800" cy="1828800"/>
          </a:xfrm>
          <a:prstGeom prst="rect">
            <a:avLst/>
          </a:prstGeom>
          <a:noFill/>
          <a:ln w="9525">
            <a:noFill/>
            <a:miter lim="800000"/>
            <a:headEnd/>
            <a:tailEnd/>
          </a:ln>
        </p:spPr>
      </p:pic>
      <p:sp>
        <p:nvSpPr>
          <p:cNvPr id="36883" name="Text Box 18"/>
          <p:cNvSpPr txBox="1">
            <a:spLocks noChangeArrowheads="1"/>
          </p:cNvSpPr>
          <p:nvPr/>
        </p:nvSpPr>
        <p:spPr bwMode="auto">
          <a:xfrm>
            <a:off x="0" y="1447800"/>
            <a:ext cx="1633538" cy="244475"/>
          </a:xfrm>
          <a:prstGeom prst="rect">
            <a:avLst/>
          </a:prstGeom>
          <a:noFill/>
          <a:ln w="9525">
            <a:noFill/>
            <a:miter lim="800000"/>
            <a:headEnd/>
            <a:tailEnd/>
          </a:ln>
        </p:spPr>
        <p:txBody>
          <a:bodyPr wrap="none">
            <a:prstTxWarp prst="textNoShape">
              <a:avLst/>
            </a:prstTxWarp>
            <a:spAutoFit/>
          </a:bodyPr>
          <a:lstStyle/>
          <a:p>
            <a:r>
              <a:rPr lang="en-US" sz="1000">
                <a:solidFill>
                  <a:srgbClr val="FFFFFF"/>
                </a:solidFill>
              </a:rPr>
              <a:t>SOHO C2 2005 05 14 21:03</a:t>
            </a:r>
          </a:p>
        </p:txBody>
      </p:sp>
      <p:sp>
        <p:nvSpPr>
          <p:cNvPr id="36884" name="Text Box 19"/>
          <p:cNvSpPr txBox="1">
            <a:spLocks noChangeArrowheads="1"/>
          </p:cNvSpPr>
          <p:nvPr/>
        </p:nvSpPr>
        <p:spPr bwMode="auto">
          <a:xfrm>
            <a:off x="1447800" y="0"/>
            <a:ext cx="1633538" cy="244475"/>
          </a:xfrm>
          <a:prstGeom prst="rect">
            <a:avLst/>
          </a:prstGeom>
          <a:noFill/>
          <a:ln w="9525">
            <a:noFill/>
            <a:miter lim="800000"/>
            <a:headEnd/>
            <a:tailEnd/>
          </a:ln>
        </p:spPr>
        <p:txBody>
          <a:bodyPr wrap="none">
            <a:prstTxWarp prst="textNoShape">
              <a:avLst/>
            </a:prstTxWarp>
            <a:spAutoFit/>
          </a:bodyPr>
          <a:lstStyle/>
          <a:p>
            <a:r>
              <a:rPr lang="en-US" sz="1000">
                <a:solidFill>
                  <a:srgbClr val="FFFFFF"/>
                </a:solidFill>
              </a:rPr>
              <a:t>SOHO C2 2005 05 15 21:05</a:t>
            </a:r>
          </a:p>
        </p:txBody>
      </p:sp>
      <p:sp>
        <p:nvSpPr>
          <p:cNvPr id="36885" name="Text Box 20"/>
          <p:cNvSpPr txBox="1">
            <a:spLocks noChangeArrowheads="1"/>
          </p:cNvSpPr>
          <p:nvPr/>
        </p:nvSpPr>
        <p:spPr bwMode="auto">
          <a:xfrm>
            <a:off x="2895600" y="1447800"/>
            <a:ext cx="1633538" cy="244475"/>
          </a:xfrm>
          <a:prstGeom prst="rect">
            <a:avLst/>
          </a:prstGeom>
          <a:noFill/>
          <a:ln w="9525">
            <a:noFill/>
            <a:miter lim="800000"/>
            <a:headEnd/>
            <a:tailEnd/>
          </a:ln>
        </p:spPr>
        <p:txBody>
          <a:bodyPr wrap="none">
            <a:prstTxWarp prst="textNoShape">
              <a:avLst/>
            </a:prstTxWarp>
            <a:spAutoFit/>
          </a:bodyPr>
          <a:lstStyle/>
          <a:p>
            <a:r>
              <a:rPr lang="en-US" sz="1000">
                <a:solidFill>
                  <a:srgbClr val="FFFFFF"/>
                </a:solidFill>
              </a:rPr>
              <a:t>SOHO C2 2005 05 16 21:00</a:t>
            </a:r>
          </a:p>
        </p:txBody>
      </p:sp>
      <p:sp>
        <p:nvSpPr>
          <p:cNvPr id="36886" name="Text Box 21"/>
          <p:cNvSpPr txBox="1">
            <a:spLocks noChangeArrowheads="1"/>
          </p:cNvSpPr>
          <p:nvPr/>
        </p:nvSpPr>
        <p:spPr bwMode="auto">
          <a:xfrm>
            <a:off x="4419600" y="0"/>
            <a:ext cx="1633538" cy="244475"/>
          </a:xfrm>
          <a:prstGeom prst="rect">
            <a:avLst/>
          </a:prstGeom>
          <a:noFill/>
          <a:ln w="9525">
            <a:noFill/>
            <a:miter lim="800000"/>
            <a:headEnd/>
            <a:tailEnd/>
          </a:ln>
        </p:spPr>
        <p:txBody>
          <a:bodyPr wrap="none">
            <a:prstTxWarp prst="textNoShape">
              <a:avLst/>
            </a:prstTxWarp>
            <a:spAutoFit/>
          </a:bodyPr>
          <a:lstStyle/>
          <a:p>
            <a:r>
              <a:rPr lang="en-US" sz="1000">
                <a:solidFill>
                  <a:srgbClr val="FFFFFF"/>
                </a:solidFill>
              </a:rPr>
              <a:t>SOHO C2 2005 05 17 21:05</a:t>
            </a:r>
          </a:p>
        </p:txBody>
      </p:sp>
      <p:sp>
        <p:nvSpPr>
          <p:cNvPr id="36887" name="Text Box 22"/>
          <p:cNvSpPr txBox="1">
            <a:spLocks noChangeArrowheads="1"/>
          </p:cNvSpPr>
          <p:nvPr/>
        </p:nvSpPr>
        <p:spPr bwMode="auto">
          <a:xfrm>
            <a:off x="6019800" y="1447800"/>
            <a:ext cx="1633538" cy="244475"/>
          </a:xfrm>
          <a:prstGeom prst="rect">
            <a:avLst/>
          </a:prstGeom>
          <a:noFill/>
          <a:ln w="9525">
            <a:noFill/>
            <a:miter lim="800000"/>
            <a:headEnd/>
            <a:tailEnd/>
          </a:ln>
        </p:spPr>
        <p:txBody>
          <a:bodyPr wrap="none">
            <a:prstTxWarp prst="textNoShape">
              <a:avLst/>
            </a:prstTxWarp>
            <a:spAutoFit/>
          </a:bodyPr>
          <a:lstStyle/>
          <a:p>
            <a:r>
              <a:rPr lang="en-US" sz="1000">
                <a:solidFill>
                  <a:srgbClr val="FFFFFF"/>
                </a:solidFill>
              </a:rPr>
              <a:t>SOHO C2 2005 05 18 21:00</a:t>
            </a:r>
          </a:p>
        </p:txBody>
      </p:sp>
      <p:sp>
        <p:nvSpPr>
          <p:cNvPr id="36888" name="Text Box 23"/>
          <p:cNvSpPr txBox="1">
            <a:spLocks noChangeArrowheads="1"/>
          </p:cNvSpPr>
          <p:nvPr/>
        </p:nvSpPr>
        <p:spPr bwMode="auto">
          <a:xfrm>
            <a:off x="7510463" y="0"/>
            <a:ext cx="1633537" cy="244475"/>
          </a:xfrm>
          <a:prstGeom prst="rect">
            <a:avLst/>
          </a:prstGeom>
          <a:noFill/>
          <a:ln w="9525">
            <a:noFill/>
            <a:miter lim="800000"/>
            <a:headEnd/>
            <a:tailEnd/>
          </a:ln>
        </p:spPr>
        <p:txBody>
          <a:bodyPr wrap="none">
            <a:prstTxWarp prst="textNoShape">
              <a:avLst/>
            </a:prstTxWarp>
            <a:spAutoFit/>
          </a:bodyPr>
          <a:lstStyle/>
          <a:p>
            <a:r>
              <a:rPr lang="en-US" sz="1000">
                <a:solidFill>
                  <a:srgbClr val="FFFFFF"/>
                </a:solidFill>
              </a:rPr>
              <a:t>SOHO C2 2005 05 19 21:05</a:t>
            </a:r>
          </a:p>
        </p:txBody>
      </p:sp>
      <p:sp>
        <p:nvSpPr>
          <p:cNvPr id="36889" name="Text Box 24"/>
          <p:cNvSpPr txBox="1">
            <a:spLocks noChangeArrowheads="1"/>
          </p:cNvSpPr>
          <p:nvPr/>
        </p:nvSpPr>
        <p:spPr bwMode="auto">
          <a:xfrm>
            <a:off x="7391400" y="2971800"/>
            <a:ext cx="1633538" cy="244475"/>
          </a:xfrm>
          <a:prstGeom prst="rect">
            <a:avLst/>
          </a:prstGeom>
          <a:noFill/>
          <a:ln w="9525">
            <a:noFill/>
            <a:miter lim="800000"/>
            <a:headEnd/>
            <a:tailEnd/>
          </a:ln>
        </p:spPr>
        <p:txBody>
          <a:bodyPr wrap="none">
            <a:prstTxWarp prst="textNoShape">
              <a:avLst/>
            </a:prstTxWarp>
            <a:spAutoFit/>
          </a:bodyPr>
          <a:lstStyle/>
          <a:p>
            <a:r>
              <a:rPr lang="en-US" sz="1000">
                <a:solidFill>
                  <a:srgbClr val="FFFFFF"/>
                </a:solidFill>
              </a:rPr>
              <a:t>SOHO C2 2005 05 20 21:00</a:t>
            </a:r>
          </a:p>
        </p:txBody>
      </p:sp>
      <p:sp>
        <p:nvSpPr>
          <p:cNvPr id="36890" name="Text Box 25"/>
          <p:cNvSpPr txBox="1">
            <a:spLocks noChangeArrowheads="1"/>
          </p:cNvSpPr>
          <p:nvPr/>
        </p:nvSpPr>
        <p:spPr bwMode="auto">
          <a:xfrm>
            <a:off x="7391400" y="4572000"/>
            <a:ext cx="1598613" cy="244475"/>
          </a:xfrm>
          <a:prstGeom prst="rect">
            <a:avLst/>
          </a:prstGeom>
          <a:noFill/>
          <a:ln w="9525">
            <a:noFill/>
            <a:miter lim="800000"/>
            <a:headEnd/>
            <a:tailEnd/>
          </a:ln>
        </p:spPr>
        <p:txBody>
          <a:bodyPr wrap="none">
            <a:prstTxWarp prst="textNoShape">
              <a:avLst/>
            </a:prstTxWarp>
            <a:spAutoFit/>
          </a:bodyPr>
          <a:lstStyle/>
          <a:p>
            <a:r>
              <a:rPr lang="en-US" sz="1000">
                <a:solidFill>
                  <a:srgbClr val="FFFFFF"/>
                </a:solidFill>
              </a:rPr>
              <a:t>SOHO C2 2005 05 21 0306</a:t>
            </a:r>
          </a:p>
        </p:txBody>
      </p:sp>
      <p:sp>
        <p:nvSpPr>
          <p:cNvPr id="36891" name="Text Box 26"/>
          <p:cNvSpPr txBox="1">
            <a:spLocks noChangeArrowheads="1"/>
          </p:cNvSpPr>
          <p:nvPr/>
        </p:nvSpPr>
        <p:spPr bwMode="auto">
          <a:xfrm>
            <a:off x="7510463" y="6477000"/>
            <a:ext cx="1633537" cy="244475"/>
          </a:xfrm>
          <a:prstGeom prst="rect">
            <a:avLst/>
          </a:prstGeom>
          <a:noFill/>
          <a:ln w="9525">
            <a:noFill/>
            <a:miter lim="800000"/>
            <a:headEnd/>
            <a:tailEnd/>
          </a:ln>
        </p:spPr>
        <p:txBody>
          <a:bodyPr wrap="none">
            <a:prstTxWarp prst="textNoShape">
              <a:avLst/>
            </a:prstTxWarp>
            <a:spAutoFit/>
          </a:bodyPr>
          <a:lstStyle/>
          <a:p>
            <a:r>
              <a:rPr lang="en-US" sz="1000">
                <a:solidFill>
                  <a:srgbClr val="FFFFFF"/>
                </a:solidFill>
              </a:rPr>
              <a:t>SOHO C2 2005 05 21 21:05</a:t>
            </a:r>
          </a:p>
        </p:txBody>
      </p:sp>
      <p:sp>
        <p:nvSpPr>
          <p:cNvPr id="36892" name="Text Box 27"/>
          <p:cNvSpPr txBox="1">
            <a:spLocks noChangeArrowheads="1"/>
          </p:cNvSpPr>
          <p:nvPr/>
        </p:nvSpPr>
        <p:spPr bwMode="auto">
          <a:xfrm>
            <a:off x="6019800" y="5029200"/>
            <a:ext cx="1633538" cy="244475"/>
          </a:xfrm>
          <a:prstGeom prst="rect">
            <a:avLst/>
          </a:prstGeom>
          <a:noFill/>
          <a:ln w="9525">
            <a:noFill/>
            <a:miter lim="800000"/>
            <a:headEnd/>
            <a:tailEnd/>
          </a:ln>
        </p:spPr>
        <p:txBody>
          <a:bodyPr wrap="none">
            <a:prstTxWarp prst="textNoShape">
              <a:avLst/>
            </a:prstTxWarp>
            <a:spAutoFit/>
          </a:bodyPr>
          <a:lstStyle/>
          <a:p>
            <a:r>
              <a:rPr lang="en-US" sz="1000">
                <a:solidFill>
                  <a:srgbClr val="FFFFFF"/>
                </a:solidFill>
              </a:rPr>
              <a:t>SOHO C2 2005 05 22 21:05</a:t>
            </a:r>
          </a:p>
        </p:txBody>
      </p:sp>
      <p:sp>
        <p:nvSpPr>
          <p:cNvPr id="36893" name="Text Box 28"/>
          <p:cNvSpPr txBox="1">
            <a:spLocks noChangeArrowheads="1"/>
          </p:cNvSpPr>
          <p:nvPr/>
        </p:nvSpPr>
        <p:spPr bwMode="auto">
          <a:xfrm>
            <a:off x="4572000" y="6477000"/>
            <a:ext cx="1633538" cy="244475"/>
          </a:xfrm>
          <a:prstGeom prst="rect">
            <a:avLst/>
          </a:prstGeom>
          <a:noFill/>
          <a:ln w="9525">
            <a:noFill/>
            <a:miter lim="800000"/>
            <a:headEnd/>
            <a:tailEnd/>
          </a:ln>
        </p:spPr>
        <p:txBody>
          <a:bodyPr wrap="none">
            <a:prstTxWarp prst="textNoShape">
              <a:avLst/>
            </a:prstTxWarp>
            <a:spAutoFit/>
          </a:bodyPr>
          <a:lstStyle/>
          <a:p>
            <a:r>
              <a:rPr lang="en-US" sz="1000">
                <a:solidFill>
                  <a:srgbClr val="FFFFFF"/>
                </a:solidFill>
              </a:rPr>
              <a:t>SOHO C2 2005 05 23 21:00</a:t>
            </a:r>
          </a:p>
        </p:txBody>
      </p:sp>
      <p:sp>
        <p:nvSpPr>
          <p:cNvPr id="36894" name="Text Box 29"/>
          <p:cNvSpPr txBox="1">
            <a:spLocks noChangeArrowheads="1"/>
          </p:cNvSpPr>
          <p:nvPr/>
        </p:nvSpPr>
        <p:spPr bwMode="auto">
          <a:xfrm>
            <a:off x="3124200" y="5029200"/>
            <a:ext cx="1633538" cy="244475"/>
          </a:xfrm>
          <a:prstGeom prst="rect">
            <a:avLst/>
          </a:prstGeom>
          <a:noFill/>
          <a:ln w="9525">
            <a:noFill/>
            <a:miter lim="800000"/>
            <a:headEnd/>
            <a:tailEnd/>
          </a:ln>
        </p:spPr>
        <p:txBody>
          <a:bodyPr wrap="none">
            <a:prstTxWarp prst="textNoShape">
              <a:avLst/>
            </a:prstTxWarp>
            <a:spAutoFit/>
          </a:bodyPr>
          <a:lstStyle/>
          <a:p>
            <a:r>
              <a:rPr lang="en-US" sz="1000">
                <a:solidFill>
                  <a:srgbClr val="FFFFFF"/>
                </a:solidFill>
              </a:rPr>
              <a:t>SOHO C2 2005 05 24 21:05</a:t>
            </a:r>
          </a:p>
        </p:txBody>
      </p:sp>
      <p:sp>
        <p:nvSpPr>
          <p:cNvPr id="36895" name="Text Box 30"/>
          <p:cNvSpPr txBox="1">
            <a:spLocks noChangeArrowheads="1"/>
          </p:cNvSpPr>
          <p:nvPr/>
        </p:nvSpPr>
        <p:spPr bwMode="auto">
          <a:xfrm>
            <a:off x="1676400" y="6477000"/>
            <a:ext cx="1633538" cy="244475"/>
          </a:xfrm>
          <a:prstGeom prst="rect">
            <a:avLst/>
          </a:prstGeom>
          <a:noFill/>
          <a:ln w="9525">
            <a:noFill/>
            <a:miter lim="800000"/>
            <a:headEnd/>
            <a:tailEnd/>
          </a:ln>
        </p:spPr>
        <p:txBody>
          <a:bodyPr wrap="none">
            <a:prstTxWarp prst="textNoShape">
              <a:avLst/>
            </a:prstTxWarp>
            <a:spAutoFit/>
          </a:bodyPr>
          <a:lstStyle/>
          <a:p>
            <a:r>
              <a:rPr lang="en-US" sz="1000">
                <a:solidFill>
                  <a:srgbClr val="FFFFFF"/>
                </a:solidFill>
              </a:rPr>
              <a:t>SOHO C2 2005 05 25 21:00</a:t>
            </a:r>
          </a:p>
        </p:txBody>
      </p:sp>
      <p:sp>
        <p:nvSpPr>
          <p:cNvPr id="36896" name="Text Box 31"/>
          <p:cNvSpPr txBox="1">
            <a:spLocks noChangeArrowheads="1"/>
          </p:cNvSpPr>
          <p:nvPr/>
        </p:nvSpPr>
        <p:spPr bwMode="auto">
          <a:xfrm>
            <a:off x="152400" y="5105400"/>
            <a:ext cx="1633538" cy="244475"/>
          </a:xfrm>
          <a:prstGeom prst="rect">
            <a:avLst/>
          </a:prstGeom>
          <a:noFill/>
          <a:ln w="9525">
            <a:noFill/>
            <a:miter lim="800000"/>
            <a:headEnd/>
            <a:tailEnd/>
          </a:ln>
        </p:spPr>
        <p:txBody>
          <a:bodyPr wrap="none">
            <a:prstTxWarp prst="textNoShape">
              <a:avLst/>
            </a:prstTxWarp>
            <a:spAutoFit/>
          </a:bodyPr>
          <a:lstStyle/>
          <a:p>
            <a:r>
              <a:rPr lang="en-US" sz="1000">
                <a:solidFill>
                  <a:srgbClr val="FFFFFF"/>
                </a:solidFill>
              </a:rPr>
              <a:t>SOHO C2 2005 05 26 21:05</a:t>
            </a:r>
          </a:p>
        </p:txBody>
      </p:sp>
      <p:sp>
        <p:nvSpPr>
          <p:cNvPr id="36897" name="Text Box 32"/>
          <p:cNvSpPr txBox="1">
            <a:spLocks noChangeArrowheads="1"/>
          </p:cNvSpPr>
          <p:nvPr/>
        </p:nvSpPr>
        <p:spPr bwMode="auto">
          <a:xfrm>
            <a:off x="152400" y="4724400"/>
            <a:ext cx="1633538" cy="244475"/>
          </a:xfrm>
          <a:prstGeom prst="rect">
            <a:avLst/>
          </a:prstGeom>
          <a:noFill/>
          <a:ln w="9525">
            <a:noFill/>
            <a:miter lim="800000"/>
            <a:headEnd/>
            <a:tailEnd/>
          </a:ln>
        </p:spPr>
        <p:txBody>
          <a:bodyPr wrap="none">
            <a:prstTxWarp prst="textNoShape">
              <a:avLst/>
            </a:prstTxWarp>
            <a:spAutoFit/>
          </a:bodyPr>
          <a:lstStyle/>
          <a:p>
            <a:r>
              <a:rPr lang="en-US" sz="1000">
                <a:solidFill>
                  <a:srgbClr val="FFFFFF"/>
                </a:solidFill>
              </a:rPr>
              <a:t>SOHO C2 2005 05 27 21:00</a:t>
            </a:r>
          </a:p>
        </p:txBody>
      </p:sp>
      <p:sp>
        <p:nvSpPr>
          <p:cNvPr id="36898" name="Text Box 33"/>
          <p:cNvSpPr txBox="1">
            <a:spLocks noChangeArrowheads="1"/>
          </p:cNvSpPr>
          <p:nvPr/>
        </p:nvSpPr>
        <p:spPr bwMode="auto">
          <a:xfrm>
            <a:off x="152400" y="3276600"/>
            <a:ext cx="1633538" cy="244475"/>
          </a:xfrm>
          <a:prstGeom prst="rect">
            <a:avLst/>
          </a:prstGeom>
          <a:noFill/>
          <a:ln w="9525">
            <a:noFill/>
            <a:miter lim="800000"/>
            <a:headEnd/>
            <a:tailEnd/>
          </a:ln>
        </p:spPr>
        <p:txBody>
          <a:bodyPr wrap="none">
            <a:prstTxWarp prst="textNoShape">
              <a:avLst/>
            </a:prstTxWarp>
            <a:spAutoFit/>
          </a:bodyPr>
          <a:lstStyle/>
          <a:p>
            <a:r>
              <a:rPr lang="en-US" sz="1000">
                <a:solidFill>
                  <a:srgbClr val="FFFFFF"/>
                </a:solidFill>
              </a:rPr>
              <a:t>SOHO C2 2005 05 27 23:44</a:t>
            </a:r>
          </a:p>
        </p:txBody>
      </p:sp>
      <p:sp>
        <p:nvSpPr>
          <p:cNvPr id="36899" name="Text Box 34"/>
          <p:cNvSpPr txBox="1">
            <a:spLocks noChangeArrowheads="1"/>
          </p:cNvSpPr>
          <p:nvPr/>
        </p:nvSpPr>
        <p:spPr bwMode="auto">
          <a:xfrm>
            <a:off x="2057400" y="2514600"/>
            <a:ext cx="5045075" cy="2062163"/>
          </a:xfrm>
          <a:prstGeom prst="rect">
            <a:avLst/>
          </a:prstGeom>
          <a:noFill/>
          <a:ln w="38100">
            <a:solidFill>
              <a:srgbClr val="FFFFFF"/>
            </a:solidFill>
            <a:miter lim="800000"/>
            <a:headEnd/>
            <a:tailEnd/>
          </a:ln>
        </p:spPr>
        <p:txBody>
          <a:bodyPr>
            <a:prstTxWarp prst="textNoShape">
              <a:avLst/>
            </a:prstTxWarp>
            <a:spAutoFit/>
          </a:bodyPr>
          <a:lstStyle/>
          <a:p>
            <a:pPr algn="just"/>
            <a:r>
              <a:rPr lang="en-US" sz="1600">
                <a:solidFill>
                  <a:srgbClr val="FFFFFF"/>
                </a:solidFill>
                <a:latin typeface="Helvetica" pitchFamily="-65" charset="0"/>
              </a:rPr>
              <a:t>3D tomography is an important tool of model validation and offers important advances in data assimilation. Using line-of-sight image inversion technology we can reproduce the global coronal electron density distribution from a time-series of coronagraph images (assuming steady-state). It takes half a solar rotation of imaging data to create a full 3D electron density distribution between 1 R</a:t>
            </a:r>
            <a:r>
              <a:rPr lang="en-US" sz="1600" baseline="-25000">
                <a:solidFill>
                  <a:srgbClr val="FFFFFF"/>
                </a:solidFill>
                <a:latin typeface="Helvetica" pitchFamily="-65" charset="0"/>
              </a:rPr>
              <a:t>s</a:t>
            </a:r>
            <a:r>
              <a:rPr lang="en-US" sz="1600">
                <a:solidFill>
                  <a:srgbClr val="FFFFFF"/>
                </a:solidFill>
                <a:latin typeface="Helvetica" pitchFamily="-65" charset="0"/>
              </a:rPr>
              <a:t> and ~6 R</a:t>
            </a:r>
            <a:r>
              <a:rPr lang="en-US" sz="1600" baseline="-25000">
                <a:solidFill>
                  <a:srgbClr val="FFFFFF"/>
                </a:solidFill>
                <a:latin typeface="Helvetica" pitchFamily="-65" charset="0"/>
              </a:rPr>
              <a:t>s</a:t>
            </a:r>
            <a:r>
              <a:rPr lang="en-US" sz="1600">
                <a:solidFill>
                  <a:srgbClr val="FFFFFF"/>
                </a:solidFill>
                <a:latin typeface="Helvetica" pitchFamily="-65" charset="0"/>
              </a:rPr>
              <a:t>.</a:t>
            </a:r>
          </a:p>
        </p:txBody>
      </p:sp>
      <p:sp>
        <p:nvSpPr>
          <p:cNvPr id="36900" name="Footer Placeholder 36"/>
          <p:cNvSpPr>
            <a:spLocks noGrp="1"/>
          </p:cNvSpPr>
          <p:nvPr>
            <p:ph type="ftr" sz="quarter" idx="11"/>
          </p:nvPr>
        </p:nvSpPr>
        <p:spPr>
          <a:noFill/>
        </p:spPr>
        <p:txBody>
          <a:bodyPr/>
          <a:lstStyle/>
          <a:p>
            <a:r>
              <a:rPr lang="en-US" smtClean="0">
                <a:latin typeface="Helvetica" pitchFamily="-65" charset="0"/>
              </a:rPr>
              <a:t>http://csem.engin.umich.edu</a:t>
            </a:r>
          </a:p>
        </p:txBody>
      </p:sp>
    </p:spTree>
  </p:cSld>
  <p:clrMapOvr>
    <a:masterClrMapping/>
  </p:clrMapOvr>
  <p:transition>
    <p:wheel spokes="8"/>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4" name="Picture 2" descr="/Volumes/tig-disk/Talks/Presentations'2008/movies2008/NE_MHD_Tomo.avi">
            <a:hlinkClick r:id="" action="ppaction://media"/>
          </p:cNvPr>
          <p:cNvPicPr/>
          <p:nvPr>
            <a:videoFile r:link="rId1"/>
          </p:nvPr>
        </p:nvPicPr>
        <p:blipFill>
          <a:blip r:embed="rId4"/>
          <a:srcRect/>
          <a:stretch>
            <a:fillRect/>
          </a:stretch>
        </p:blipFill>
        <p:spPr bwMode="auto">
          <a:xfrm>
            <a:off x="1143000" y="1066800"/>
            <a:ext cx="7313613" cy="5484813"/>
          </a:xfrm>
          <a:prstGeom prst="rect">
            <a:avLst/>
          </a:prstGeom>
          <a:noFill/>
          <a:ln w="9525">
            <a:noFill/>
            <a:miter lim="800000"/>
            <a:headEnd/>
            <a:tailEnd/>
          </a:ln>
        </p:spPr>
      </p:pic>
      <p:sp>
        <p:nvSpPr>
          <p:cNvPr id="38915" name="Rectangle 2"/>
          <p:cNvSpPr>
            <a:spLocks noGrp="1" noChangeArrowheads="1"/>
          </p:cNvSpPr>
          <p:nvPr>
            <p:ph type="title"/>
          </p:nvPr>
        </p:nvSpPr>
        <p:spPr>
          <a:xfrm>
            <a:off x="1600200" y="76200"/>
            <a:ext cx="5943600" cy="793750"/>
          </a:xfrm>
        </p:spPr>
        <p:txBody>
          <a:bodyPr/>
          <a:lstStyle/>
          <a:p>
            <a:r>
              <a:rPr lang="en-US">
                <a:ea typeface="ＭＳ Ｐゴシック" pitchFamily="-65" charset="-128"/>
                <a:cs typeface="ＭＳ Ｐゴシック" pitchFamily="-65" charset="-128"/>
              </a:rPr>
              <a:t>Tomography and MHD Comparison </a:t>
            </a:r>
            <a:br>
              <a:rPr lang="en-US">
                <a:ea typeface="ＭＳ Ｐゴシック" pitchFamily="-65" charset="-128"/>
                <a:cs typeface="ＭＳ Ｐゴシック" pitchFamily="-65" charset="-128"/>
              </a:rPr>
            </a:br>
            <a:r>
              <a:rPr lang="en-US" sz="1800">
                <a:ea typeface="ＭＳ Ｐゴシック" pitchFamily="-65" charset="-128"/>
                <a:cs typeface="ＭＳ Ｐゴシック" pitchFamily="-65" charset="-128"/>
              </a:rPr>
              <a:t>(Frazin &amp; Cohen)</a:t>
            </a:r>
            <a:endParaRPr lang="en-US">
              <a:ea typeface="ＭＳ Ｐゴシック" pitchFamily="-65" charset="-128"/>
              <a:cs typeface="ＭＳ Ｐゴシック" pitchFamily="-65" charset="-128"/>
            </a:endParaRPr>
          </a:p>
        </p:txBody>
      </p:sp>
      <p:sp>
        <p:nvSpPr>
          <p:cNvPr id="38916" name="Text Box 4"/>
          <p:cNvSpPr txBox="1">
            <a:spLocks noChangeArrowheads="1"/>
          </p:cNvSpPr>
          <p:nvPr/>
        </p:nvSpPr>
        <p:spPr bwMode="auto">
          <a:xfrm>
            <a:off x="6477000" y="6019800"/>
            <a:ext cx="1739900" cy="366713"/>
          </a:xfrm>
          <a:prstGeom prst="rect">
            <a:avLst/>
          </a:prstGeom>
          <a:noFill/>
          <a:ln w="9525">
            <a:noFill/>
            <a:miter lim="800000"/>
            <a:headEnd/>
            <a:tailEnd/>
          </a:ln>
        </p:spPr>
        <p:txBody>
          <a:bodyPr wrap="none">
            <a:prstTxWarp prst="textNoShape">
              <a:avLst/>
            </a:prstTxWarp>
            <a:spAutoFit/>
          </a:bodyPr>
          <a:lstStyle/>
          <a:p>
            <a:r>
              <a:rPr lang="en-US" sz="1800"/>
              <a:t>10</a:t>
            </a:r>
            <a:r>
              <a:rPr lang="en-US" sz="1800" baseline="30000"/>
              <a:t>5</a:t>
            </a:r>
            <a:r>
              <a:rPr lang="en-US" sz="1800"/>
              <a:t>/cc isosurface</a:t>
            </a:r>
          </a:p>
        </p:txBody>
      </p:sp>
      <p:sp>
        <p:nvSpPr>
          <p:cNvPr id="7" name="Slide Number Placeholder 6"/>
          <p:cNvSpPr>
            <a:spLocks noGrp="1"/>
          </p:cNvSpPr>
          <p:nvPr>
            <p:ph type="sldNum" sz="quarter" idx="10"/>
          </p:nvPr>
        </p:nvSpPr>
        <p:spPr/>
        <p:txBody>
          <a:bodyPr/>
          <a:lstStyle/>
          <a:p>
            <a:pPr>
              <a:defRPr/>
            </a:pPr>
            <a:fld id="{C97B6C40-019A-D945-BA23-86F53DEDC3E8}" type="slidenum">
              <a:rPr lang="en-US" smtClean="0"/>
              <a:pPr>
                <a:defRPr/>
              </a:pPr>
              <a:t>15</a:t>
            </a:fld>
            <a:endParaRPr lang="en-US"/>
          </a:p>
        </p:txBody>
      </p:sp>
      <p:sp>
        <p:nvSpPr>
          <p:cNvPr id="38918" name="Footer Placeholder 7"/>
          <p:cNvSpPr>
            <a:spLocks noGrp="1"/>
          </p:cNvSpPr>
          <p:nvPr>
            <p:ph type="ftr" sz="quarter" idx="11"/>
          </p:nvPr>
        </p:nvSpPr>
        <p:spPr>
          <a:noFill/>
        </p:spPr>
        <p:txBody>
          <a:bodyPr/>
          <a:lstStyle/>
          <a:p>
            <a:r>
              <a:rPr lang="en-US" smtClean="0">
                <a:latin typeface="Helvetica" pitchFamily="-65" charset="0"/>
              </a:rPr>
              <a:t>http://csem.engin.umich.edu</a:t>
            </a:r>
          </a:p>
        </p:txBody>
      </p:sp>
    </p:spTree>
  </p:cSld>
  <p:clrMapOvr>
    <a:masterClrMapping/>
  </p:clrMapOvr>
  <p:transition>
    <p:wheel spokes="8"/>
  </p:transition>
  <p:timing>
    <p:tnLst>
      <p:par>
        <p:cTn id="1" dur="indefinite" restart="never" nodeType="tmRoot">
          <p:childTnLst>
            <p:seq concurrent="1" nextAc="seek">
              <p:cTn id="2" restart="whenNotActive" fill="hold" evtFilter="cancelBubble" nodeType="interactiveSeq">
                <p:stCondLst>
                  <p:cond evt="onClick" delay="0">
                    <p:tgtEl>
                      <p:spTgt spid="389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8914"/>
                                        </p:tgtEl>
                                      </p:cBhvr>
                                    </p:cmd>
                                  </p:childTnLst>
                                </p:cTn>
                              </p:par>
                            </p:childTnLst>
                          </p:cTn>
                        </p:par>
                      </p:childTnLst>
                    </p:cTn>
                  </p:par>
                </p:childTnLst>
              </p:cTn>
              <p:nextCondLst>
                <p:cond evt="onClick" delay="0">
                  <p:tgtEl>
                    <p:spTgt spid="38914"/>
                  </p:tgtEl>
                </p:cond>
              </p:nextCondLst>
            </p:seq>
            <p:video>
              <p:cMediaNode>
                <p:cTn id="7" fill="hold" display="0">
                  <p:stCondLst>
                    <p:cond delay="indefinite"/>
                  </p:stCondLst>
                  <p:endCondLst>
                    <p:cond evt="onNext" delay="0">
                      <p:tgtEl>
                        <p:sldTgt/>
                      </p:tgtEl>
                    </p:cond>
                    <p:cond evt="onPrev" delay="0">
                      <p:tgtEl>
                        <p:sldTgt/>
                      </p:tgtEl>
                    </p:cond>
                  </p:endCondLst>
                </p:cTn>
                <p:tgtEl>
                  <p:spTgt spid="38914"/>
                </p:tgtEl>
              </p:cMediaNode>
            </p:video>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Title 1"/>
          <p:cNvSpPr>
            <a:spLocks noGrp="1"/>
          </p:cNvSpPr>
          <p:nvPr>
            <p:ph type="title"/>
          </p:nvPr>
        </p:nvSpPr>
        <p:spPr>
          <a:xfrm>
            <a:off x="2133600" y="0"/>
            <a:ext cx="5791200" cy="800100"/>
          </a:xfrm>
        </p:spPr>
        <p:txBody>
          <a:bodyPr/>
          <a:lstStyle/>
          <a:p>
            <a:r>
              <a:rPr lang="en-US" smtClean="0">
                <a:ea typeface="ＭＳ Ｐゴシック" pitchFamily="-65" charset="-128"/>
                <a:cs typeface="ＭＳ Ｐゴシック" pitchFamily="-65" charset="-128"/>
              </a:rPr>
              <a:t>Breakout Simulation Geometry</a:t>
            </a:r>
            <a:br>
              <a:rPr lang="en-US" smtClean="0">
                <a:ea typeface="ＭＳ Ｐゴシック" pitchFamily="-65" charset="-128"/>
                <a:cs typeface="ＭＳ Ｐゴシック" pitchFamily="-65" charset="-128"/>
              </a:rPr>
            </a:br>
            <a:r>
              <a:rPr lang="en-US" sz="1800" smtClean="0">
                <a:ea typeface="ＭＳ Ｐゴシック" pitchFamily="-65" charset="-128"/>
                <a:cs typeface="ＭＳ Ｐゴシック" pitchFamily="-65" charset="-128"/>
              </a:rPr>
              <a:t>(Bart van der Holst)</a:t>
            </a:r>
            <a:endParaRPr lang="en-US" smtClean="0">
              <a:ea typeface="ＭＳ Ｐゴシック" pitchFamily="-65" charset="-128"/>
              <a:cs typeface="ＭＳ Ｐゴシック" pitchFamily="-65" charset="-128"/>
            </a:endParaRPr>
          </a:p>
        </p:txBody>
      </p:sp>
      <p:sp>
        <p:nvSpPr>
          <p:cNvPr id="3" name="Slide Number Placeholder 2"/>
          <p:cNvSpPr>
            <a:spLocks noGrp="1"/>
          </p:cNvSpPr>
          <p:nvPr>
            <p:ph type="sldNum" sz="quarter" idx="10"/>
          </p:nvPr>
        </p:nvSpPr>
        <p:spPr/>
        <p:txBody>
          <a:bodyPr/>
          <a:lstStyle/>
          <a:p>
            <a:pPr>
              <a:defRPr/>
            </a:pPr>
            <a:fld id="{E41904A3-F8F8-C848-9843-C7B5866FB73D}" type="slidenum">
              <a:rPr lang="en-US" smtClean="0"/>
              <a:pPr>
                <a:defRPr/>
              </a:pPr>
              <a:t>16</a:t>
            </a:fld>
            <a:endParaRPr lang="en-US"/>
          </a:p>
        </p:txBody>
      </p:sp>
      <p:sp>
        <p:nvSpPr>
          <p:cNvPr id="40964" name="Footer Placeholder 3"/>
          <p:cNvSpPr>
            <a:spLocks noGrp="1"/>
          </p:cNvSpPr>
          <p:nvPr>
            <p:ph type="ftr" sz="quarter" idx="11"/>
          </p:nvPr>
        </p:nvSpPr>
        <p:spPr>
          <a:noFill/>
        </p:spPr>
        <p:txBody>
          <a:bodyPr/>
          <a:lstStyle/>
          <a:p>
            <a:r>
              <a:rPr lang="en-US" smtClean="0">
                <a:latin typeface="Helvetica" pitchFamily="-65" charset="0"/>
                <a:ea typeface="ＭＳ Ｐゴシック" pitchFamily="-65" charset="-128"/>
                <a:cs typeface="ＭＳ Ｐゴシック" pitchFamily="-65" charset="-128"/>
              </a:rPr>
              <a:t>http://csem.engin.umich.edu</a:t>
            </a:r>
          </a:p>
        </p:txBody>
      </p:sp>
      <p:pic>
        <p:nvPicPr>
          <p:cNvPr id="40965" name="Picture 5" descr="breakoutini_globalview.jpg"/>
          <p:cNvPicPr>
            <a:picLocks noChangeAspect="1"/>
          </p:cNvPicPr>
          <p:nvPr/>
        </p:nvPicPr>
        <p:blipFill>
          <a:blip r:embed="rId2"/>
          <a:srcRect/>
          <a:stretch>
            <a:fillRect/>
          </a:stretch>
        </p:blipFill>
        <p:spPr bwMode="auto">
          <a:xfrm>
            <a:off x="4367213" y="1524000"/>
            <a:ext cx="4776787" cy="4240213"/>
          </a:xfrm>
          <a:prstGeom prst="rect">
            <a:avLst/>
          </a:prstGeom>
          <a:noFill/>
          <a:ln w="9525">
            <a:noFill/>
            <a:miter lim="800000"/>
            <a:headEnd/>
            <a:tailEnd/>
          </a:ln>
        </p:spPr>
      </p:pic>
      <p:pic>
        <p:nvPicPr>
          <p:cNvPr id="40966" name="Picture 6" descr="breakoutini_zoomview.jpg"/>
          <p:cNvPicPr>
            <a:picLocks noChangeAspect="1"/>
          </p:cNvPicPr>
          <p:nvPr/>
        </p:nvPicPr>
        <p:blipFill>
          <a:blip r:embed="rId3"/>
          <a:srcRect/>
          <a:stretch>
            <a:fillRect/>
          </a:stretch>
        </p:blipFill>
        <p:spPr bwMode="auto">
          <a:xfrm>
            <a:off x="0" y="1524000"/>
            <a:ext cx="4803775" cy="426720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itle 1"/>
          <p:cNvSpPr>
            <a:spLocks noGrp="1"/>
          </p:cNvSpPr>
          <p:nvPr>
            <p:ph type="title"/>
          </p:nvPr>
        </p:nvSpPr>
        <p:spPr>
          <a:xfrm>
            <a:off x="2133600" y="0"/>
            <a:ext cx="5791200" cy="800100"/>
          </a:xfrm>
        </p:spPr>
        <p:txBody>
          <a:bodyPr/>
          <a:lstStyle/>
          <a:p>
            <a:r>
              <a:rPr lang="en-US" smtClean="0">
                <a:ea typeface="ＭＳ Ｐゴシック" pitchFamily="-65" charset="-128"/>
                <a:cs typeface="ＭＳ Ｐゴシック" pitchFamily="-65" charset="-128"/>
              </a:rPr>
              <a:t>2D Breakout Simulation</a:t>
            </a:r>
            <a:br>
              <a:rPr lang="en-US" smtClean="0">
                <a:ea typeface="ＭＳ Ｐゴシック" pitchFamily="-65" charset="-128"/>
                <a:cs typeface="ＭＳ Ｐゴシック" pitchFamily="-65" charset="-128"/>
              </a:rPr>
            </a:br>
            <a:r>
              <a:rPr lang="en-US" sz="1800" smtClean="0">
                <a:ea typeface="ＭＳ Ｐゴシック" pitchFamily="-65" charset="-128"/>
                <a:cs typeface="ＭＳ Ｐゴシック" pitchFamily="-65" charset="-128"/>
              </a:rPr>
              <a:t>(Bart van der Holst)</a:t>
            </a:r>
            <a:endParaRPr lang="en-US" smtClean="0">
              <a:ea typeface="ＭＳ Ｐゴシック" pitchFamily="-65" charset="-128"/>
              <a:cs typeface="ＭＳ Ｐゴシック" pitchFamily="-65" charset="-128"/>
            </a:endParaRPr>
          </a:p>
        </p:txBody>
      </p:sp>
      <p:sp>
        <p:nvSpPr>
          <p:cNvPr id="3" name="Slide Number Placeholder 2"/>
          <p:cNvSpPr>
            <a:spLocks noGrp="1"/>
          </p:cNvSpPr>
          <p:nvPr>
            <p:ph type="sldNum" sz="quarter" idx="10"/>
          </p:nvPr>
        </p:nvSpPr>
        <p:spPr/>
        <p:txBody>
          <a:bodyPr/>
          <a:lstStyle/>
          <a:p>
            <a:pPr>
              <a:defRPr/>
            </a:pPr>
            <a:fld id="{9DA3C6C8-955E-0D44-8C3B-8AD3782986B1}" type="slidenum">
              <a:rPr lang="en-US" smtClean="0"/>
              <a:pPr>
                <a:defRPr/>
              </a:pPr>
              <a:t>17</a:t>
            </a:fld>
            <a:endParaRPr lang="en-US"/>
          </a:p>
        </p:txBody>
      </p:sp>
      <p:sp>
        <p:nvSpPr>
          <p:cNvPr id="41988" name="Footer Placeholder 3"/>
          <p:cNvSpPr>
            <a:spLocks noGrp="1"/>
          </p:cNvSpPr>
          <p:nvPr>
            <p:ph type="ftr" sz="quarter" idx="11"/>
          </p:nvPr>
        </p:nvSpPr>
        <p:spPr>
          <a:noFill/>
        </p:spPr>
        <p:txBody>
          <a:bodyPr/>
          <a:lstStyle/>
          <a:p>
            <a:r>
              <a:rPr lang="en-US" smtClean="0">
                <a:latin typeface="Helvetica" pitchFamily="-65" charset="0"/>
                <a:ea typeface="ＭＳ Ｐゴシック" pitchFamily="-65" charset="-128"/>
                <a:cs typeface="ＭＳ Ｐゴシック" pitchFamily="-65" charset="-128"/>
              </a:rPr>
              <a:t>http://csem.engin.umich.edu</a:t>
            </a:r>
          </a:p>
        </p:txBody>
      </p:sp>
      <p:pic>
        <p:nvPicPr>
          <p:cNvPr id="41989" name="Picture 5" descr="/Volumes/tig-lapi/Talks/Presentations'2008/StereoWS/breakout2D.avi">
            <a:hlinkClick r:id="" action="ppaction://media"/>
          </p:cNvPr>
          <p:cNvPicPr/>
          <p:nvPr>
            <a:videoFile r:link="rId1"/>
          </p:nvPr>
        </p:nvPicPr>
        <p:blipFill>
          <a:blip r:embed="rId3"/>
          <a:srcRect/>
          <a:stretch>
            <a:fillRect/>
          </a:stretch>
        </p:blipFill>
        <p:spPr bwMode="auto">
          <a:xfrm>
            <a:off x="1600200" y="990600"/>
            <a:ext cx="6351588" cy="563880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childTnLst>
            <p:seq concurrent="1" nextAc="seek">
              <p:cTn id="2" restart="whenNotActive" fill="hold" evtFilter="cancelBubble" nodeType="interactiveSeq">
                <p:stCondLst>
                  <p:cond evt="onClick" delay="0">
                    <p:tgtEl>
                      <p:spTgt spid="4198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1989"/>
                                        </p:tgtEl>
                                      </p:cBhvr>
                                    </p:cmd>
                                  </p:childTnLst>
                                </p:cTn>
                              </p:par>
                            </p:childTnLst>
                          </p:cTn>
                        </p:par>
                      </p:childTnLst>
                    </p:cTn>
                  </p:par>
                </p:childTnLst>
              </p:cTn>
              <p:nextCondLst>
                <p:cond evt="onClick" delay="0">
                  <p:tgtEl>
                    <p:spTgt spid="41989"/>
                  </p:tgtEl>
                </p:cond>
              </p:nextCondLst>
            </p:seq>
            <p:video>
              <p:cMediaNode>
                <p:cTn id="7" fill="hold" display="0">
                  <p:stCondLst>
                    <p:cond delay="indefinite"/>
                  </p:stCondLst>
                  <p:endCondLst>
                    <p:cond evt="onNext" delay="0">
                      <p:tgtEl>
                        <p:sldTgt/>
                      </p:tgtEl>
                    </p:cond>
                    <p:cond evt="onPrev" delay="0">
                      <p:tgtEl>
                        <p:sldTgt/>
                      </p:tgtEl>
                    </p:cond>
                  </p:endCondLst>
                </p:cTn>
                <p:tgtEl>
                  <p:spTgt spid="41989"/>
                </p:tgtEl>
              </p:cMediaNode>
            </p:video>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0" name="Picture 7" descr="breakout3.pdf"/>
          <p:cNvPicPr>
            <a:picLocks noChangeAspect="1"/>
          </p:cNvPicPr>
          <p:nvPr/>
        </p:nvPicPr>
        <p:blipFill>
          <a:blip r:embed="rId2"/>
          <a:srcRect/>
          <a:stretch>
            <a:fillRect/>
          </a:stretch>
        </p:blipFill>
        <p:spPr bwMode="auto">
          <a:xfrm>
            <a:off x="0" y="3886200"/>
            <a:ext cx="3384550" cy="2266950"/>
          </a:xfrm>
          <a:prstGeom prst="rect">
            <a:avLst/>
          </a:prstGeom>
          <a:noFill/>
          <a:ln w="9525">
            <a:noFill/>
            <a:miter lim="800000"/>
            <a:headEnd/>
            <a:tailEnd/>
          </a:ln>
        </p:spPr>
      </p:pic>
      <p:pic>
        <p:nvPicPr>
          <p:cNvPr id="43011" name="Picture 6" descr="breakout4.pdf"/>
          <p:cNvPicPr>
            <a:picLocks noChangeAspect="1"/>
          </p:cNvPicPr>
          <p:nvPr/>
        </p:nvPicPr>
        <p:blipFill>
          <a:blip r:embed="rId3"/>
          <a:srcRect/>
          <a:stretch>
            <a:fillRect/>
          </a:stretch>
        </p:blipFill>
        <p:spPr bwMode="auto">
          <a:xfrm>
            <a:off x="2895600" y="3886200"/>
            <a:ext cx="3386138" cy="2268538"/>
          </a:xfrm>
          <a:prstGeom prst="rect">
            <a:avLst/>
          </a:prstGeom>
          <a:noFill/>
          <a:ln w="9525">
            <a:noFill/>
            <a:miter lim="800000"/>
            <a:headEnd/>
            <a:tailEnd/>
          </a:ln>
        </p:spPr>
      </p:pic>
      <p:sp>
        <p:nvSpPr>
          <p:cNvPr id="43012" name="Title 1"/>
          <p:cNvSpPr>
            <a:spLocks noGrp="1"/>
          </p:cNvSpPr>
          <p:nvPr>
            <p:ph type="title"/>
          </p:nvPr>
        </p:nvSpPr>
        <p:spPr>
          <a:xfrm>
            <a:off x="2133600" y="0"/>
            <a:ext cx="5791200" cy="800100"/>
          </a:xfrm>
        </p:spPr>
        <p:txBody>
          <a:bodyPr/>
          <a:lstStyle/>
          <a:p>
            <a:r>
              <a:rPr lang="en-US" smtClean="0">
                <a:ea typeface="ＭＳ Ｐゴシック" pitchFamily="-65" charset="-128"/>
                <a:cs typeface="ＭＳ Ｐゴシック" pitchFamily="-65" charset="-128"/>
              </a:rPr>
              <a:t>CME Formation</a:t>
            </a:r>
            <a:br>
              <a:rPr lang="en-US" smtClean="0">
                <a:ea typeface="ＭＳ Ｐゴシック" pitchFamily="-65" charset="-128"/>
                <a:cs typeface="ＭＳ Ｐゴシック" pitchFamily="-65" charset="-128"/>
              </a:rPr>
            </a:br>
            <a:r>
              <a:rPr lang="en-US" sz="1800" smtClean="0">
                <a:ea typeface="ＭＳ Ｐゴシック" pitchFamily="-65" charset="-128"/>
                <a:cs typeface="ＭＳ Ｐゴシック" pitchFamily="-65" charset="-128"/>
              </a:rPr>
              <a:t>(Bart van der Holst)</a:t>
            </a:r>
            <a:endParaRPr lang="en-US" smtClean="0">
              <a:ea typeface="ＭＳ Ｐゴシック" pitchFamily="-65" charset="-128"/>
              <a:cs typeface="ＭＳ Ｐゴシック" pitchFamily="-65" charset="-128"/>
            </a:endParaRPr>
          </a:p>
        </p:txBody>
      </p:sp>
      <p:sp>
        <p:nvSpPr>
          <p:cNvPr id="3" name="Slide Number Placeholder 2"/>
          <p:cNvSpPr>
            <a:spLocks noGrp="1"/>
          </p:cNvSpPr>
          <p:nvPr>
            <p:ph type="sldNum" sz="quarter" idx="10"/>
          </p:nvPr>
        </p:nvSpPr>
        <p:spPr/>
        <p:txBody>
          <a:bodyPr/>
          <a:lstStyle/>
          <a:p>
            <a:pPr>
              <a:defRPr/>
            </a:pPr>
            <a:fld id="{F6F80074-C60F-9747-BB62-43B622C7BFAD}" type="slidenum">
              <a:rPr lang="en-US" smtClean="0"/>
              <a:pPr>
                <a:defRPr/>
              </a:pPr>
              <a:t>18</a:t>
            </a:fld>
            <a:endParaRPr lang="en-US"/>
          </a:p>
        </p:txBody>
      </p:sp>
      <p:sp>
        <p:nvSpPr>
          <p:cNvPr id="43014" name="Footer Placeholder 3"/>
          <p:cNvSpPr>
            <a:spLocks noGrp="1"/>
          </p:cNvSpPr>
          <p:nvPr>
            <p:ph type="ftr" sz="quarter" idx="11"/>
          </p:nvPr>
        </p:nvSpPr>
        <p:spPr>
          <a:noFill/>
        </p:spPr>
        <p:txBody>
          <a:bodyPr/>
          <a:lstStyle/>
          <a:p>
            <a:r>
              <a:rPr lang="en-US" smtClean="0">
                <a:latin typeface="Helvetica" pitchFamily="-65" charset="0"/>
                <a:ea typeface="ＭＳ Ｐゴシック" pitchFamily="-65" charset="-128"/>
                <a:cs typeface="ＭＳ Ｐゴシック" pitchFamily="-65" charset="-128"/>
              </a:rPr>
              <a:t>http://csem.engin.umich.edu</a:t>
            </a:r>
          </a:p>
        </p:txBody>
      </p:sp>
      <p:pic>
        <p:nvPicPr>
          <p:cNvPr id="43015" name="Picture 8" descr="breakout2.pdf"/>
          <p:cNvPicPr>
            <a:picLocks noChangeAspect="1"/>
          </p:cNvPicPr>
          <p:nvPr/>
        </p:nvPicPr>
        <p:blipFill>
          <a:blip r:embed="rId4"/>
          <a:srcRect/>
          <a:stretch>
            <a:fillRect/>
          </a:stretch>
        </p:blipFill>
        <p:spPr bwMode="auto">
          <a:xfrm>
            <a:off x="0" y="1295400"/>
            <a:ext cx="3386138" cy="2268538"/>
          </a:xfrm>
          <a:prstGeom prst="rect">
            <a:avLst/>
          </a:prstGeom>
          <a:noFill/>
          <a:ln w="9525">
            <a:noFill/>
            <a:miter lim="800000"/>
            <a:headEnd/>
            <a:tailEnd/>
          </a:ln>
        </p:spPr>
      </p:pic>
      <p:pic>
        <p:nvPicPr>
          <p:cNvPr id="43016" name="Picture 10" descr="breakoutdetail.pdf"/>
          <p:cNvPicPr>
            <a:picLocks noChangeAspect="1"/>
          </p:cNvPicPr>
          <p:nvPr/>
        </p:nvPicPr>
        <p:blipFill>
          <a:blip r:embed="rId5"/>
          <a:srcRect/>
          <a:stretch>
            <a:fillRect/>
          </a:stretch>
        </p:blipFill>
        <p:spPr bwMode="auto">
          <a:xfrm>
            <a:off x="2819400" y="1295400"/>
            <a:ext cx="3365500" cy="2266950"/>
          </a:xfrm>
          <a:prstGeom prst="rect">
            <a:avLst/>
          </a:prstGeom>
          <a:noFill/>
          <a:ln w="9525">
            <a:noFill/>
            <a:miter lim="800000"/>
            <a:headEnd/>
            <a:tailEnd/>
          </a:ln>
        </p:spPr>
      </p:pic>
      <p:pic>
        <p:nvPicPr>
          <p:cNvPr id="43017" name="Picture 5" descr="breakout5.pdf"/>
          <p:cNvPicPr>
            <a:picLocks noChangeAspect="1"/>
          </p:cNvPicPr>
          <p:nvPr/>
        </p:nvPicPr>
        <p:blipFill>
          <a:blip r:embed="rId6"/>
          <a:srcRect/>
          <a:stretch>
            <a:fillRect/>
          </a:stretch>
        </p:blipFill>
        <p:spPr bwMode="auto">
          <a:xfrm>
            <a:off x="5759450" y="3886200"/>
            <a:ext cx="3384550" cy="2266950"/>
          </a:xfrm>
          <a:prstGeom prst="rect">
            <a:avLst/>
          </a:prstGeom>
          <a:noFill/>
          <a:ln w="9525">
            <a:noFill/>
            <a:miter lim="800000"/>
            <a:headEnd/>
            <a:tailEnd/>
          </a:ln>
        </p:spPr>
      </p:pic>
      <p:pic>
        <p:nvPicPr>
          <p:cNvPr id="43018" name="Picture 9" descr="breakoutdetail_zoom.pdf"/>
          <p:cNvPicPr>
            <a:picLocks noChangeAspect="1"/>
          </p:cNvPicPr>
          <p:nvPr/>
        </p:nvPicPr>
        <p:blipFill>
          <a:blip r:embed="rId7"/>
          <a:srcRect/>
          <a:stretch>
            <a:fillRect/>
          </a:stretch>
        </p:blipFill>
        <p:spPr bwMode="auto">
          <a:xfrm>
            <a:off x="5778500" y="1295400"/>
            <a:ext cx="3365500" cy="226695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8"/>
          <p:cNvSpPr>
            <a:spLocks noGrp="1"/>
          </p:cNvSpPr>
          <p:nvPr>
            <p:ph type="title"/>
          </p:nvPr>
        </p:nvSpPr>
        <p:spPr>
          <a:xfrm>
            <a:off x="2057400" y="0"/>
            <a:ext cx="5791200" cy="954088"/>
          </a:xfrm>
        </p:spPr>
        <p:txBody>
          <a:bodyPr/>
          <a:lstStyle/>
          <a:p>
            <a:r>
              <a:rPr lang="en-US" smtClean="0">
                <a:ea typeface="ＭＳ Ｐゴシック" pitchFamily="-65" charset="-128"/>
                <a:cs typeface="ＭＳ Ｐゴシック" pitchFamily="-65" charset="-128"/>
              </a:rPr>
              <a:t>Space Weather Modeling Framework (SWMF)</a:t>
            </a:r>
          </a:p>
        </p:txBody>
      </p:sp>
      <p:sp>
        <p:nvSpPr>
          <p:cNvPr id="4" name="Slide Number Placeholder 3"/>
          <p:cNvSpPr>
            <a:spLocks noGrp="1"/>
          </p:cNvSpPr>
          <p:nvPr>
            <p:ph type="sldNum" sz="quarter" idx="10"/>
          </p:nvPr>
        </p:nvSpPr>
        <p:spPr/>
        <p:txBody>
          <a:bodyPr/>
          <a:lstStyle/>
          <a:p>
            <a:pPr>
              <a:defRPr/>
            </a:pPr>
            <a:fld id="{F95A77C8-EF9F-7B49-A911-4A00F890D6C6}" type="slidenum">
              <a:rPr lang="en-US" smtClean="0"/>
              <a:pPr>
                <a:defRPr/>
              </a:pPr>
              <a:t>1</a:t>
            </a:fld>
            <a:endParaRPr lang="en-US"/>
          </a:p>
        </p:txBody>
      </p:sp>
      <p:sp>
        <p:nvSpPr>
          <p:cNvPr id="17412" name="Footer Placeholder 4"/>
          <p:cNvSpPr>
            <a:spLocks noGrp="1"/>
          </p:cNvSpPr>
          <p:nvPr>
            <p:ph type="ftr" sz="quarter" idx="11"/>
          </p:nvPr>
        </p:nvSpPr>
        <p:spPr>
          <a:noFill/>
        </p:spPr>
        <p:txBody>
          <a:bodyPr/>
          <a:lstStyle/>
          <a:p>
            <a:r>
              <a:rPr lang="en-US" smtClean="0">
                <a:latin typeface="Helvetica" pitchFamily="-65" charset="0"/>
              </a:rPr>
              <a:t>http://csem.engin.umich.edu</a:t>
            </a:r>
          </a:p>
        </p:txBody>
      </p:sp>
      <p:grpSp>
        <p:nvGrpSpPr>
          <p:cNvPr id="17413" name="Group 115"/>
          <p:cNvGrpSpPr>
            <a:grpSpLocks/>
          </p:cNvGrpSpPr>
          <p:nvPr/>
        </p:nvGrpSpPr>
        <p:grpSpPr bwMode="auto">
          <a:xfrm>
            <a:off x="457200" y="1371600"/>
            <a:ext cx="8077200" cy="4419600"/>
            <a:chOff x="288" y="864"/>
            <a:chExt cx="5088" cy="2784"/>
          </a:xfrm>
        </p:grpSpPr>
        <p:sp>
          <p:nvSpPr>
            <p:cNvPr id="11" name="AutoShape 106"/>
            <p:cNvSpPr>
              <a:spLocks noChangeArrowheads="1"/>
            </p:cNvSpPr>
            <p:nvPr/>
          </p:nvSpPr>
          <p:spPr bwMode="auto">
            <a:xfrm>
              <a:off x="288" y="864"/>
              <a:ext cx="5088" cy="2784"/>
            </a:xfrm>
            <a:prstGeom prst="roundRect">
              <a:avLst>
                <a:gd name="adj" fmla="val 16667"/>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prstTxWarp prst="textNoShape">
                <a:avLst/>
              </a:prstTxWarp>
            </a:bodyPr>
            <a:lstStyle/>
            <a:p>
              <a:pPr>
                <a:defRPr/>
              </a:pPr>
              <a:endParaRPr lang="en-US"/>
            </a:p>
          </p:txBody>
        </p:sp>
        <p:sp>
          <p:nvSpPr>
            <p:cNvPr id="12" name="Text Box 4"/>
            <p:cNvSpPr txBox="1">
              <a:spLocks noChangeArrowheads="1"/>
            </p:cNvSpPr>
            <p:nvPr/>
          </p:nvSpPr>
          <p:spPr bwMode="auto">
            <a:xfrm>
              <a:off x="2872" y="864"/>
              <a:ext cx="2120" cy="24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none" lIns="91430" tIns="45716" rIns="91430" bIns="45716" anchor="ctr">
              <a:prstTxWarp prst="textNoShape">
                <a:avLst/>
              </a:prstTxWarp>
            </a:bodyPr>
            <a:lstStyle/>
            <a:p>
              <a:pPr algn="ctr">
                <a:spcBef>
                  <a:spcPct val="50000"/>
                </a:spcBef>
                <a:defRPr/>
              </a:pPr>
              <a:r>
                <a:rPr lang="en-US" b="1">
                  <a:solidFill>
                    <a:srgbClr val="D9E2FC"/>
                  </a:solidFill>
                  <a:latin typeface="Verdana" pitchFamily="-65" charset="0"/>
                  <a:ea typeface="Osaka" pitchFamily="-65" charset="-128"/>
                  <a:cs typeface="Osaka" pitchFamily="-65" charset="-128"/>
                </a:rPr>
                <a:t>SWMF Control &amp; Infrastructure</a:t>
              </a:r>
            </a:p>
          </p:txBody>
        </p:sp>
      </p:grpSp>
      <p:grpSp>
        <p:nvGrpSpPr>
          <p:cNvPr id="3" name="Group 103"/>
          <p:cNvGrpSpPr>
            <a:grpSpLocks/>
          </p:cNvGrpSpPr>
          <p:nvPr/>
        </p:nvGrpSpPr>
        <p:grpSpPr bwMode="auto">
          <a:xfrm>
            <a:off x="1219200" y="2057400"/>
            <a:ext cx="6402388" cy="3200400"/>
            <a:chOff x="1007" y="1507"/>
            <a:chExt cx="4033" cy="2016"/>
          </a:xfrm>
        </p:grpSpPr>
        <p:sp>
          <p:nvSpPr>
            <p:cNvPr id="17471" name="AutoShape 102"/>
            <p:cNvSpPr>
              <a:spLocks noChangeArrowheads="1"/>
            </p:cNvSpPr>
            <p:nvPr/>
          </p:nvSpPr>
          <p:spPr bwMode="auto">
            <a:xfrm rot="-2700000">
              <a:off x="3936" y="2064"/>
              <a:ext cx="768" cy="358"/>
            </a:xfrm>
            <a:prstGeom prst="rightArrow">
              <a:avLst>
                <a:gd name="adj1" fmla="val 48602"/>
                <a:gd name="adj2" fmla="val 46649"/>
              </a:avLst>
            </a:prstGeom>
            <a:solidFill>
              <a:srgbClr val="66FF66"/>
            </a:solidFill>
            <a:ln w="9525">
              <a:noFill/>
              <a:miter lim="800000"/>
              <a:headEnd/>
              <a:tailEnd/>
            </a:ln>
          </p:spPr>
          <p:txBody>
            <a:bodyPr lIns="130046" tIns="65023" rIns="130046" bIns="65023">
              <a:prstTxWarp prst="textNoShape">
                <a:avLst/>
              </a:prstTxWarp>
              <a:spAutoFit/>
            </a:bodyPr>
            <a:lstStyle/>
            <a:p>
              <a:endParaRPr lang="en-US"/>
            </a:p>
          </p:txBody>
        </p:sp>
        <p:sp>
          <p:nvSpPr>
            <p:cNvPr id="17472" name="AutoShape 33"/>
            <p:cNvSpPr>
              <a:spLocks noChangeArrowheads="1"/>
            </p:cNvSpPr>
            <p:nvPr/>
          </p:nvSpPr>
          <p:spPr bwMode="auto">
            <a:xfrm rot="5400000">
              <a:off x="1007" y="1939"/>
              <a:ext cx="288" cy="288"/>
            </a:xfrm>
            <a:prstGeom prst="rightArrow">
              <a:avLst>
                <a:gd name="adj1" fmla="val 50000"/>
                <a:gd name="adj2" fmla="val 25000"/>
              </a:avLst>
            </a:prstGeom>
            <a:solidFill>
              <a:srgbClr val="66FF66"/>
            </a:solidFill>
            <a:ln w="9525">
              <a:noFill/>
              <a:miter lim="800000"/>
              <a:headEnd/>
              <a:tailEnd/>
            </a:ln>
          </p:spPr>
          <p:txBody>
            <a:bodyPr wrap="none" lIns="130046" tIns="65023" rIns="130046" bIns="65023">
              <a:prstTxWarp prst="textNoShape">
                <a:avLst/>
              </a:prstTxWarp>
              <a:spAutoFit/>
            </a:bodyPr>
            <a:lstStyle/>
            <a:p>
              <a:endParaRPr lang="en-US"/>
            </a:p>
          </p:txBody>
        </p:sp>
        <p:sp>
          <p:nvSpPr>
            <p:cNvPr id="17473" name="AutoShape 34"/>
            <p:cNvSpPr>
              <a:spLocks noChangeArrowheads="1"/>
            </p:cNvSpPr>
            <p:nvPr/>
          </p:nvSpPr>
          <p:spPr bwMode="auto">
            <a:xfrm>
              <a:off x="1440" y="1507"/>
              <a:ext cx="432" cy="288"/>
            </a:xfrm>
            <a:prstGeom prst="rightArrow">
              <a:avLst>
                <a:gd name="adj1" fmla="val 50000"/>
                <a:gd name="adj2" fmla="val 37500"/>
              </a:avLst>
            </a:prstGeom>
            <a:solidFill>
              <a:srgbClr val="66FF66"/>
            </a:solidFill>
            <a:ln w="9525">
              <a:noFill/>
              <a:miter lim="800000"/>
              <a:headEnd/>
              <a:tailEnd/>
            </a:ln>
          </p:spPr>
          <p:txBody>
            <a:bodyPr wrap="none" lIns="130046" tIns="65023" rIns="130046" bIns="65023">
              <a:prstTxWarp prst="textNoShape">
                <a:avLst/>
              </a:prstTxWarp>
              <a:spAutoFit/>
            </a:bodyPr>
            <a:lstStyle/>
            <a:p>
              <a:endParaRPr lang="en-US"/>
            </a:p>
          </p:txBody>
        </p:sp>
        <p:sp>
          <p:nvSpPr>
            <p:cNvPr id="17474" name="AutoShape 35"/>
            <p:cNvSpPr>
              <a:spLocks noChangeArrowheads="1"/>
            </p:cNvSpPr>
            <p:nvPr/>
          </p:nvSpPr>
          <p:spPr bwMode="auto">
            <a:xfrm rot="-5400000">
              <a:off x="3037" y="1954"/>
              <a:ext cx="259" cy="288"/>
            </a:xfrm>
            <a:prstGeom prst="rightArrow">
              <a:avLst>
                <a:gd name="adj1" fmla="val 50000"/>
                <a:gd name="adj2" fmla="val 25000"/>
              </a:avLst>
            </a:prstGeom>
            <a:solidFill>
              <a:srgbClr val="66FF66"/>
            </a:solidFill>
            <a:ln w="9525">
              <a:noFill/>
              <a:miter lim="800000"/>
              <a:headEnd/>
              <a:tailEnd/>
            </a:ln>
          </p:spPr>
          <p:txBody>
            <a:bodyPr lIns="130046" tIns="65023" rIns="130046" bIns="65023">
              <a:prstTxWarp prst="textNoShape">
                <a:avLst/>
              </a:prstTxWarp>
              <a:spAutoFit/>
            </a:bodyPr>
            <a:lstStyle/>
            <a:p>
              <a:endParaRPr lang="en-US"/>
            </a:p>
          </p:txBody>
        </p:sp>
        <p:sp>
          <p:nvSpPr>
            <p:cNvPr id="17475" name="AutoShape 36"/>
            <p:cNvSpPr>
              <a:spLocks noChangeArrowheads="1"/>
            </p:cNvSpPr>
            <p:nvPr/>
          </p:nvSpPr>
          <p:spPr bwMode="auto">
            <a:xfrm rot="-5400000">
              <a:off x="2015" y="1939"/>
              <a:ext cx="288" cy="288"/>
            </a:xfrm>
            <a:prstGeom prst="rightArrow">
              <a:avLst>
                <a:gd name="adj1" fmla="val 50000"/>
                <a:gd name="adj2" fmla="val 25000"/>
              </a:avLst>
            </a:prstGeom>
            <a:solidFill>
              <a:srgbClr val="66FF66"/>
            </a:solidFill>
            <a:ln w="9525">
              <a:noFill/>
              <a:miter lim="800000"/>
              <a:headEnd/>
              <a:tailEnd/>
            </a:ln>
          </p:spPr>
          <p:txBody>
            <a:bodyPr wrap="none" lIns="130046" tIns="65023" rIns="130046" bIns="65023">
              <a:prstTxWarp prst="textNoShape">
                <a:avLst/>
              </a:prstTxWarp>
              <a:spAutoFit/>
            </a:bodyPr>
            <a:lstStyle/>
            <a:p>
              <a:endParaRPr lang="en-US"/>
            </a:p>
          </p:txBody>
        </p:sp>
        <p:sp>
          <p:nvSpPr>
            <p:cNvPr id="17476" name="AutoShape 37"/>
            <p:cNvSpPr>
              <a:spLocks noChangeArrowheads="1"/>
            </p:cNvSpPr>
            <p:nvPr/>
          </p:nvSpPr>
          <p:spPr bwMode="auto">
            <a:xfrm>
              <a:off x="3454" y="3234"/>
              <a:ext cx="288" cy="289"/>
            </a:xfrm>
            <a:prstGeom prst="leftRightArrow">
              <a:avLst>
                <a:gd name="adj1" fmla="val 50000"/>
                <a:gd name="adj2" fmla="val 20000"/>
              </a:avLst>
            </a:prstGeom>
            <a:solidFill>
              <a:srgbClr val="66FF66"/>
            </a:solidFill>
            <a:ln w="9525">
              <a:noFill/>
              <a:miter lim="800000"/>
              <a:headEnd/>
              <a:tailEnd/>
            </a:ln>
          </p:spPr>
          <p:txBody>
            <a:bodyPr wrap="none" lIns="130046" tIns="65023" rIns="130046" bIns="65023">
              <a:prstTxWarp prst="textNoShape">
                <a:avLst/>
              </a:prstTxWarp>
              <a:spAutoFit/>
            </a:bodyPr>
            <a:lstStyle/>
            <a:p>
              <a:endParaRPr lang="en-US"/>
            </a:p>
          </p:txBody>
        </p:sp>
        <p:sp>
          <p:nvSpPr>
            <p:cNvPr id="17477" name="AutoShape 38"/>
            <p:cNvSpPr>
              <a:spLocks noChangeArrowheads="1"/>
            </p:cNvSpPr>
            <p:nvPr/>
          </p:nvSpPr>
          <p:spPr bwMode="auto">
            <a:xfrm rot="-5400000">
              <a:off x="3037" y="2818"/>
              <a:ext cx="259" cy="288"/>
            </a:xfrm>
            <a:prstGeom prst="leftRightArrow">
              <a:avLst>
                <a:gd name="adj1" fmla="val 50000"/>
                <a:gd name="adj2" fmla="val 20000"/>
              </a:avLst>
            </a:prstGeom>
            <a:solidFill>
              <a:srgbClr val="66FF66"/>
            </a:solidFill>
            <a:ln w="9525">
              <a:noFill/>
              <a:miter lim="800000"/>
              <a:headEnd/>
              <a:tailEnd/>
            </a:ln>
          </p:spPr>
          <p:txBody>
            <a:bodyPr lIns="130046" tIns="65023" rIns="130046" bIns="65023">
              <a:prstTxWarp prst="textNoShape">
                <a:avLst/>
              </a:prstTxWarp>
              <a:spAutoFit/>
            </a:bodyPr>
            <a:lstStyle/>
            <a:p>
              <a:endParaRPr lang="en-US"/>
            </a:p>
          </p:txBody>
        </p:sp>
        <p:sp>
          <p:nvSpPr>
            <p:cNvPr id="17478" name="AutoShape 39"/>
            <p:cNvSpPr>
              <a:spLocks noChangeArrowheads="1"/>
            </p:cNvSpPr>
            <p:nvPr/>
          </p:nvSpPr>
          <p:spPr bwMode="auto">
            <a:xfrm>
              <a:off x="1439" y="2371"/>
              <a:ext cx="432" cy="288"/>
            </a:xfrm>
            <a:prstGeom prst="rightArrow">
              <a:avLst>
                <a:gd name="adj1" fmla="val 50000"/>
                <a:gd name="adj2" fmla="val 37500"/>
              </a:avLst>
            </a:prstGeom>
            <a:solidFill>
              <a:srgbClr val="66FF66"/>
            </a:solidFill>
            <a:ln w="9525">
              <a:noFill/>
              <a:miter lim="800000"/>
              <a:headEnd/>
              <a:tailEnd/>
            </a:ln>
          </p:spPr>
          <p:txBody>
            <a:bodyPr wrap="none" lIns="130046" tIns="65023" rIns="130046" bIns="65023">
              <a:prstTxWarp prst="textNoShape">
                <a:avLst/>
              </a:prstTxWarp>
              <a:spAutoFit/>
            </a:bodyPr>
            <a:lstStyle/>
            <a:p>
              <a:endParaRPr lang="en-US"/>
            </a:p>
          </p:txBody>
        </p:sp>
        <p:sp>
          <p:nvSpPr>
            <p:cNvPr id="17479" name="AutoShape 40"/>
            <p:cNvSpPr>
              <a:spLocks noChangeArrowheads="1"/>
            </p:cNvSpPr>
            <p:nvPr/>
          </p:nvSpPr>
          <p:spPr bwMode="auto">
            <a:xfrm>
              <a:off x="2447" y="2371"/>
              <a:ext cx="432" cy="288"/>
            </a:xfrm>
            <a:prstGeom prst="rightArrow">
              <a:avLst>
                <a:gd name="adj1" fmla="val 50000"/>
                <a:gd name="adj2" fmla="val 37500"/>
              </a:avLst>
            </a:prstGeom>
            <a:solidFill>
              <a:srgbClr val="66FF66"/>
            </a:solidFill>
            <a:ln w="9525">
              <a:noFill/>
              <a:miter lim="800000"/>
              <a:headEnd/>
              <a:tailEnd/>
            </a:ln>
          </p:spPr>
          <p:txBody>
            <a:bodyPr wrap="none" lIns="130046" tIns="65023" rIns="130046" bIns="65023">
              <a:prstTxWarp prst="textNoShape">
                <a:avLst/>
              </a:prstTxWarp>
              <a:spAutoFit/>
            </a:bodyPr>
            <a:lstStyle/>
            <a:p>
              <a:endParaRPr lang="en-US"/>
            </a:p>
          </p:txBody>
        </p:sp>
        <p:sp>
          <p:nvSpPr>
            <p:cNvPr id="17480" name="AutoShape 42"/>
            <p:cNvSpPr>
              <a:spLocks noChangeArrowheads="1"/>
            </p:cNvSpPr>
            <p:nvPr/>
          </p:nvSpPr>
          <p:spPr bwMode="auto">
            <a:xfrm>
              <a:off x="3454" y="1939"/>
              <a:ext cx="1152" cy="115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56 w 21600"/>
                <a:gd name="T13" fmla="*/ 8644 h 21600"/>
                <a:gd name="T14" fmla="*/ 19444 w 21600"/>
                <a:gd name="T15" fmla="*/ 12956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66FF66"/>
            </a:solidFill>
            <a:ln w="9525">
              <a:noFill/>
              <a:miter lim="800000"/>
              <a:headEnd/>
              <a:tailEnd/>
            </a:ln>
          </p:spPr>
          <p:txBody>
            <a:bodyPr wrap="none" lIns="91435" tIns="45718" rIns="91435" bIns="45718">
              <a:prstTxWarp prst="textNoShape">
                <a:avLst/>
              </a:prstTxWarp>
              <a:spAutoFit/>
            </a:bodyPr>
            <a:lstStyle/>
            <a:p>
              <a:endParaRPr lang="en-US"/>
            </a:p>
          </p:txBody>
        </p:sp>
        <p:sp>
          <p:nvSpPr>
            <p:cNvPr id="17481" name="Text Box 43"/>
            <p:cNvSpPr txBox="1">
              <a:spLocks noChangeArrowheads="1"/>
            </p:cNvSpPr>
            <p:nvPr/>
          </p:nvSpPr>
          <p:spPr bwMode="auto">
            <a:xfrm>
              <a:off x="3744" y="2420"/>
              <a:ext cx="667" cy="195"/>
            </a:xfrm>
            <a:prstGeom prst="rect">
              <a:avLst/>
            </a:prstGeom>
            <a:noFill/>
            <a:ln w="9525">
              <a:noFill/>
              <a:miter lim="800000"/>
              <a:headEnd/>
              <a:tailEnd/>
            </a:ln>
          </p:spPr>
          <p:txBody>
            <a:bodyPr wrap="none" lIns="91435" tIns="45718" rIns="91435" bIns="45718">
              <a:prstTxWarp prst="textNoShape">
                <a:avLst/>
              </a:prstTxWarp>
              <a:spAutoFit/>
            </a:bodyPr>
            <a:lstStyle/>
            <a:p>
              <a:r>
                <a:rPr lang="en-US" b="1">
                  <a:solidFill>
                    <a:schemeClr val="tx2"/>
                  </a:solidFill>
                  <a:latin typeface="Verdana" pitchFamily="-65" charset="0"/>
                  <a:ea typeface="Osaka" pitchFamily="-65" charset="-128"/>
                  <a:cs typeface="Osaka" pitchFamily="-65" charset="-128"/>
                </a:rPr>
                <a:t>Couplers</a:t>
              </a:r>
              <a:endParaRPr lang="en-US" b="1">
                <a:latin typeface="Verdana" pitchFamily="-65" charset="0"/>
                <a:ea typeface="Osaka" pitchFamily="-65" charset="-128"/>
                <a:cs typeface="Osaka" pitchFamily="-65" charset="-128"/>
              </a:endParaRPr>
            </a:p>
          </p:txBody>
        </p:sp>
        <p:sp>
          <p:nvSpPr>
            <p:cNvPr id="17482" name="AutoShape 69"/>
            <p:cNvSpPr>
              <a:spLocks noChangeArrowheads="1"/>
            </p:cNvSpPr>
            <p:nvPr/>
          </p:nvSpPr>
          <p:spPr bwMode="auto">
            <a:xfrm rot="-5400000">
              <a:off x="4776" y="2808"/>
              <a:ext cx="240" cy="288"/>
            </a:xfrm>
            <a:prstGeom prst="leftRightArrow">
              <a:avLst>
                <a:gd name="adj1" fmla="val 50000"/>
                <a:gd name="adj2" fmla="val 20000"/>
              </a:avLst>
            </a:prstGeom>
            <a:solidFill>
              <a:srgbClr val="66FF66"/>
            </a:solidFill>
            <a:ln w="9525">
              <a:noFill/>
              <a:miter lim="800000"/>
              <a:headEnd/>
              <a:tailEnd/>
            </a:ln>
          </p:spPr>
          <p:txBody>
            <a:bodyPr lIns="130046" tIns="65023" rIns="130046" bIns="65023">
              <a:prstTxWarp prst="textNoShape">
                <a:avLst/>
              </a:prstTxWarp>
              <a:spAutoFit/>
            </a:bodyPr>
            <a:lstStyle/>
            <a:p>
              <a:endParaRPr lang="en-US"/>
            </a:p>
          </p:txBody>
        </p:sp>
      </p:grpSp>
      <p:grpSp>
        <p:nvGrpSpPr>
          <p:cNvPr id="5" name="Group 100"/>
          <p:cNvGrpSpPr>
            <a:grpSpLocks/>
          </p:cNvGrpSpPr>
          <p:nvPr/>
        </p:nvGrpSpPr>
        <p:grpSpPr bwMode="auto">
          <a:xfrm>
            <a:off x="990600" y="1828800"/>
            <a:ext cx="7085013" cy="3708400"/>
            <a:chOff x="864" y="1344"/>
            <a:chExt cx="4463" cy="2336"/>
          </a:xfrm>
        </p:grpSpPr>
        <p:grpSp>
          <p:nvGrpSpPr>
            <p:cNvPr id="17435" name="Group 86"/>
            <p:cNvGrpSpPr>
              <a:grpSpLocks/>
            </p:cNvGrpSpPr>
            <p:nvPr/>
          </p:nvGrpSpPr>
          <p:grpSpPr bwMode="auto">
            <a:xfrm>
              <a:off x="864" y="1344"/>
              <a:ext cx="601" cy="598"/>
              <a:chOff x="864" y="1344"/>
              <a:chExt cx="601" cy="598"/>
            </a:xfrm>
          </p:grpSpPr>
          <p:pic>
            <p:nvPicPr>
              <p:cNvPr id="17469" name="Picture 65" descr="EE"/>
              <p:cNvPicPr>
                <a:picLocks noChangeAspect="1" noChangeArrowheads="1"/>
              </p:cNvPicPr>
              <p:nvPr/>
            </p:nvPicPr>
            <p:blipFill>
              <a:blip r:embed="rId2"/>
              <a:srcRect l="14749" r="7808"/>
              <a:stretch>
                <a:fillRect/>
              </a:stretch>
            </p:blipFill>
            <p:spPr bwMode="auto">
              <a:xfrm>
                <a:off x="869" y="1363"/>
                <a:ext cx="596" cy="579"/>
              </a:xfrm>
              <a:prstGeom prst="rect">
                <a:avLst/>
              </a:prstGeom>
              <a:noFill/>
              <a:ln w="28575">
                <a:solidFill>
                  <a:srgbClr val="969696"/>
                </a:solidFill>
                <a:miter lim="800000"/>
                <a:headEnd/>
                <a:tailEnd/>
              </a:ln>
            </p:spPr>
          </p:pic>
          <p:sp>
            <p:nvSpPr>
              <p:cNvPr id="17470" name="Text Box 11"/>
              <p:cNvSpPr txBox="1">
                <a:spLocks noChangeArrowheads="1"/>
              </p:cNvSpPr>
              <p:nvPr/>
            </p:nvSpPr>
            <p:spPr bwMode="auto">
              <a:xfrm>
                <a:off x="864" y="1344"/>
                <a:ext cx="580" cy="254"/>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1000" b="1">
                    <a:solidFill>
                      <a:srgbClr val="D9E2FC"/>
                    </a:solidFill>
                    <a:latin typeface="Verdana" pitchFamily="-65" charset="0"/>
                    <a:ea typeface="Osaka" pitchFamily="-65" charset="-128"/>
                    <a:cs typeface="Osaka" pitchFamily="-65" charset="-128"/>
                  </a:rPr>
                  <a:t>Eruption</a:t>
                </a:r>
              </a:p>
              <a:p>
                <a:pPr algn="ctr"/>
                <a:r>
                  <a:rPr lang="en-US" sz="1000" b="1">
                    <a:solidFill>
                      <a:srgbClr val="D9E2FC"/>
                    </a:solidFill>
                    <a:latin typeface="Verdana" pitchFamily="-65" charset="0"/>
                    <a:ea typeface="Osaka" pitchFamily="-65" charset="-128"/>
                    <a:cs typeface="Osaka" pitchFamily="-65" charset="-128"/>
                  </a:rPr>
                  <a:t>Generator</a:t>
                </a:r>
              </a:p>
            </p:txBody>
          </p:sp>
        </p:grpSp>
        <p:grpSp>
          <p:nvGrpSpPr>
            <p:cNvPr id="17436" name="Group 87"/>
            <p:cNvGrpSpPr>
              <a:grpSpLocks/>
            </p:cNvGrpSpPr>
            <p:nvPr/>
          </p:nvGrpSpPr>
          <p:grpSpPr bwMode="auto">
            <a:xfrm>
              <a:off x="864" y="2231"/>
              <a:ext cx="588" cy="589"/>
              <a:chOff x="864" y="2231"/>
              <a:chExt cx="588" cy="589"/>
            </a:xfrm>
          </p:grpSpPr>
          <p:pic>
            <p:nvPicPr>
              <p:cNvPr id="17467" name="Picture 7"/>
              <p:cNvPicPr>
                <a:picLocks noChangeAspect="1" noChangeArrowheads="1"/>
              </p:cNvPicPr>
              <p:nvPr/>
            </p:nvPicPr>
            <mc:AlternateContent xmlns:ma="http://schemas.microsoft.com/office/mac/drawingml/2008/main">
              <mc:Choice Requires="ma">
                <p:blipFill>
                  <a:blip r:embed="rId3"/>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rcRect/>
                  <a:stretch>
                    <a:fillRect/>
                  </a:stretch>
                </p:blipFill>
              </mc:Fallback>
            </mc:AlternateContent>
            <p:spPr bwMode="auto">
              <a:xfrm>
                <a:off x="864" y="2231"/>
                <a:ext cx="577" cy="576"/>
              </a:xfrm>
              <a:prstGeom prst="rect">
                <a:avLst/>
              </a:prstGeom>
              <a:noFill/>
              <a:ln w="28575">
                <a:solidFill>
                  <a:srgbClr val="969696"/>
                </a:solidFill>
                <a:miter lim="800000"/>
                <a:headEnd/>
                <a:tailEnd/>
              </a:ln>
            </p:spPr>
          </p:pic>
          <p:sp>
            <p:nvSpPr>
              <p:cNvPr id="17468" name="Text Box 8"/>
              <p:cNvSpPr txBox="1">
                <a:spLocks noChangeArrowheads="1"/>
              </p:cNvSpPr>
              <p:nvPr/>
            </p:nvSpPr>
            <p:spPr bwMode="auto">
              <a:xfrm>
                <a:off x="864" y="2664"/>
                <a:ext cx="588" cy="156"/>
              </a:xfrm>
              <a:prstGeom prst="rect">
                <a:avLst/>
              </a:prstGeom>
              <a:noFill/>
              <a:ln w="9525">
                <a:noFill/>
                <a:miter lim="800000"/>
                <a:headEnd/>
                <a:tailEnd/>
              </a:ln>
            </p:spPr>
            <p:txBody>
              <a:bodyPr wrap="none" lIns="91435" tIns="45718" rIns="91435" bIns="45718">
                <a:prstTxWarp prst="textNoShape">
                  <a:avLst/>
                </a:prstTxWarp>
                <a:spAutoFit/>
              </a:bodyPr>
              <a:lstStyle/>
              <a:p>
                <a:r>
                  <a:rPr lang="en-US" sz="1000" b="1">
                    <a:solidFill>
                      <a:srgbClr val="D9E2FC"/>
                    </a:solidFill>
                    <a:latin typeface="Verdana" pitchFamily="-65" charset="0"/>
                    <a:ea typeface="Osaka" pitchFamily="-65" charset="-128"/>
                    <a:cs typeface="Osaka" pitchFamily="-65" charset="-128"/>
                  </a:rPr>
                  <a:t>3D</a:t>
                </a:r>
                <a:r>
                  <a:rPr lang="en-US" sz="1000" b="1">
                    <a:solidFill>
                      <a:schemeClr val="bg1"/>
                    </a:solidFill>
                    <a:latin typeface="Verdana" pitchFamily="-65" charset="0"/>
                    <a:ea typeface="Osaka" pitchFamily="-65" charset="-128"/>
                    <a:cs typeface="Osaka" pitchFamily="-65" charset="-128"/>
                  </a:rPr>
                  <a:t> </a:t>
                </a:r>
                <a:r>
                  <a:rPr lang="en-US" sz="1000" b="1">
                    <a:solidFill>
                      <a:srgbClr val="D9E2FC"/>
                    </a:solidFill>
                    <a:latin typeface="Verdana" pitchFamily="-65" charset="0"/>
                    <a:ea typeface="Osaka" pitchFamily="-65" charset="-128"/>
                    <a:cs typeface="Osaka" pitchFamily="-65" charset="-128"/>
                  </a:rPr>
                  <a:t>Corona</a:t>
                </a:r>
              </a:p>
            </p:txBody>
          </p:sp>
        </p:grpSp>
        <p:grpSp>
          <p:nvGrpSpPr>
            <p:cNvPr id="17437" name="Group 88"/>
            <p:cNvGrpSpPr>
              <a:grpSpLocks/>
            </p:cNvGrpSpPr>
            <p:nvPr/>
          </p:nvGrpSpPr>
          <p:grpSpPr bwMode="auto">
            <a:xfrm>
              <a:off x="1826" y="2231"/>
              <a:ext cx="652" cy="576"/>
              <a:chOff x="1826" y="2231"/>
              <a:chExt cx="652" cy="576"/>
            </a:xfrm>
          </p:grpSpPr>
          <p:pic>
            <p:nvPicPr>
              <p:cNvPr id="17465" name="Picture 13"/>
              <p:cNvPicPr>
                <a:picLocks noChangeAspect="1" noChangeArrowheads="1"/>
              </p:cNvPicPr>
              <p:nvPr/>
            </p:nvPicPr>
            <mc:AlternateContent xmlns:ma="http://schemas.microsoft.com/office/mac/drawingml/2008/main">
              <mc:Choice Requires="ma">
                <p:blipFill>
                  <a:blip r:embed="rId5"/>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6"/>
                  <a:srcRect/>
                  <a:stretch>
                    <a:fillRect/>
                  </a:stretch>
                </p:blipFill>
              </mc:Fallback>
            </mc:AlternateContent>
            <p:spPr bwMode="auto">
              <a:xfrm>
                <a:off x="1872" y="2231"/>
                <a:ext cx="576" cy="576"/>
              </a:xfrm>
              <a:prstGeom prst="rect">
                <a:avLst/>
              </a:prstGeom>
              <a:noFill/>
              <a:ln w="28575">
                <a:solidFill>
                  <a:srgbClr val="969696"/>
                </a:solidFill>
                <a:miter lim="800000"/>
                <a:headEnd/>
                <a:tailEnd/>
              </a:ln>
            </p:spPr>
          </p:pic>
          <p:sp>
            <p:nvSpPr>
              <p:cNvPr id="17466" name="Text Box 14"/>
              <p:cNvSpPr txBox="1">
                <a:spLocks noChangeArrowheads="1"/>
              </p:cNvSpPr>
              <p:nvPr/>
            </p:nvSpPr>
            <p:spPr bwMode="auto">
              <a:xfrm>
                <a:off x="1826" y="2232"/>
                <a:ext cx="652" cy="254"/>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1000" b="1">
                    <a:solidFill>
                      <a:srgbClr val="D9E2FC"/>
                    </a:solidFill>
                    <a:latin typeface="Verdana" pitchFamily="-65" charset="0"/>
                  </a:rPr>
                  <a:t>3D</a:t>
                </a:r>
                <a:r>
                  <a:rPr lang="en-US" sz="1000" b="1">
                    <a:solidFill>
                      <a:schemeClr val="bg1"/>
                    </a:solidFill>
                    <a:latin typeface="Verdana" pitchFamily="-65" charset="0"/>
                  </a:rPr>
                  <a:t> </a:t>
                </a:r>
                <a:r>
                  <a:rPr lang="en-US" sz="1000" b="1">
                    <a:solidFill>
                      <a:srgbClr val="D9E2FC"/>
                    </a:solidFill>
                    <a:latin typeface="Verdana" pitchFamily="-65" charset="0"/>
                  </a:rPr>
                  <a:t>Inner</a:t>
                </a:r>
              </a:p>
              <a:p>
                <a:pPr algn="ctr"/>
                <a:r>
                  <a:rPr lang="en-US" sz="1000" b="1">
                    <a:solidFill>
                      <a:srgbClr val="D9E2FC"/>
                    </a:solidFill>
                    <a:latin typeface="Verdana" pitchFamily="-65" charset="0"/>
                  </a:rPr>
                  <a:t>Heliosphere</a:t>
                </a:r>
              </a:p>
            </p:txBody>
          </p:sp>
        </p:grpSp>
        <p:grpSp>
          <p:nvGrpSpPr>
            <p:cNvPr id="17438" name="Group 89"/>
            <p:cNvGrpSpPr>
              <a:grpSpLocks/>
            </p:cNvGrpSpPr>
            <p:nvPr/>
          </p:nvGrpSpPr>
          <p:grpSpPr bwMode="auto">
            <a:xfrm>
              <a:off x="2805" y="2231"/>
              <a:ext cx="816" cy="609"/>
              <a:chOff x="2805" y="2231"/>
              <a:chExt cx="816" cy="609"/>
            </a:xfrm>
          </p:grpSpPr>
          <p:pic>
            <p:nvPicPr>
              <p:cNvPr id="17463" name="Picture 16"/>
              <p:cNvPicPr>
                <a:picLocks noChangeAspect="1" noChangeArrowheads="1"/>
              </p:cNvPicPr>
              <p:nvPr/>
            </p:nvPicPr>
            <mc:AlternateContent xmlns:ma="http://schemas.microsoft.com/office/mac/drawingml/2008/main">
              <mc:Choice Requires="ma">
                <p:blipFill>
                  <a:blip r:embed="rId7"/>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8"/>
                  <a:srcRect/>
                  <a:stretch>
                    <a:fillRect/>
                  </a:stretch>
                </p:blipFill>
              </mc:Fallback>
            </mc:AlternateContent>
            <p:spPr bwMode="auto">
              <a:xfrm>
                <a:off x="2880" y="2231"/>
                <a:ext cx="576" cy="575"/>
              </a:xfrm>
              <a:prstGeom prst="rect">
                <a:avLst/>
              </a:prstGeom>
              <a:noFill/>
              <a:ln w="28575">
                <a:solidFill>
                  <a:srgbClr val="969696"/>
                </a:solidFill>
                <a:miter lim="800000"/>
                <a:headEnd/>
                <a:tailEnd/>
              </a:ln>
            </p:spPr>
          </p:pic>
          <p:sp>
            <p:nvSpPr>
              <p:cNvPr id="17464" name="Text Box 17"/>
              <p:cNvSpPr txBox="1">
                <a:spLocks noChangeArrowheads="1"/>
              </p:cNvSpPr>
              <p:nvPr/>
            </p:nvSpPr>
            <p:spPr bwMode="auto">
              <a:xfrm>
                <a:off x="2805" y="2588"/>
                <a:ext cx="816" cy="252"/>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1000" b="1">
                    <a:solidFill>
                      <a:srgbClr val="D9E2FC"/>
                    </a:solidFill>
                    <a:latin typeface="Verdana" pitchFamily="-65" charset="0"/>
                  </a:rPr>
                  <a:t>Global</a:t>
                </a:r>
              </a:p>
              <a:p>
                <a:pPr algn="ctr"/>
                <a:r>
                  <a:rPr lang="en-US" sz="1000" b="1">
                    <a:solidFill>
                      <a:srgbClr val="D9E2FC"/>
                    </a:solidFill>
                    <a:latin typeface="Verdana" pitchFamily="-65" charset="0"/>
                  </a:rPr>
                  <a:t>Magnetosphere</a:t>
                </a:r>
              </a:p>
            </p:txBody>
          </p:sp>
        </p:grpSp>
        <p:grpSp>
          <p:nvGrpSpPr>
            <p:cNvPr id="17439" name="Group 96"/>
            <p:cNvGrpSpPr>
              <a:grpSpLocks/>
            </p:cNvGrpSpPr>
            <p:nvPr/>
          </p:nvGrpSpPr>
          <p:grpSpPr bwMode="auto">
            <a:xfrm>
              <a:off x="3743" y="1367"/>
              <a:ext cx="614" cy="601"/>
              <a:chOff x="3743" y="1367"/>
              <a:chExt cx="614" cy="601"/>
            </a:xfrm>
          </p:grpSpPr>
          <p:pic>
            <p:nvPicPr>
              <p:cNvPr id="17461" name="Picture 22"/>
              <p:cNvPicPr>
                <a:picLocks noChangeAspect="1" noChangeArrowheads="1"/>
              </p:cNvPicPr>
              <p:nvPr/>
            </p:nvPicPr>
            <mc:AlternateContent xmlns:ma="http://schemas.microsoft.com/office/mac/drawingml/2008/main">
              <mc:Choice Requires="ma">
                <p:blipFill>
                  <a:blip r:embed="rId9"/>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0"/>
                  <a:srcRect/>
                  <a:stretch>
                    <a:fillRect/>
                  </a:stretch>
                </p:blipFill>
              </mc:Fallback>
            </mc:AlternateContent>
            <p:spPr bwMode="auto">
              <a:xfrm>
                <a:off x="3743" y="1367"/>
                <a:ext cx="576" cy="576"/>
              </a:xfrm>
              <a:prstGeom prst="rect">
                <a:avLst/>
              </a:prstGeom>
              <a:noFill/>
              <a:ln w="28575">
                <a:solidFill>
                  <a:srgbClr val="969696"/>
                </a:solidFill>
                <a:miter lim="800000"/>
                <a:headEnd/>
                <a:tailEnd/>
              </a:ln>
            </p:spPr>
          </p:pic>
          <p:sp>
            <p:nvSpPr>
              <p:cNvPr id="17462" name="Text Box 23"/>
              <p:cNvSpPr txBox="1">
                <a:spLocks noChangeArrowheads="1"/>
              </p:cNvSpPr>
              <p:nvPr/>
            </p:nvSpPr>
            <p:spPr bwMode="auto">
              <a:xfrm>
                <a:off x="3744" y="1813"/>
                <a:ext cx="613" cy="155"/>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1000" b="1">
                    <a:solidFill>
                      <a:srgbClr val="D9E2FC"/>
                    </a:solidFill>
                    <a:latin typeface="Verdana" pitchFamily="-65" charset="0"/>
                  </a:rPr>
                  <a:t>Polar</a:t>
                </a:r>
                <a:r>
                  <a:rPr lang="en-US" sz="1000" b="1">
                    <a:solidFill>
                      <a:schemeClr val="bg1"/>
                    </a:solidFill>
                    <a:latin typeface="Verdana" pitchFamily="-65" charset="0"/>
                  </a:rPr>
                  <a:t> </a:t>
                </a:r>
                <a:r>
                  <a:rPr lang="en-US" sz="1000" b="1">
                    <a:solidFill>
                      <a:srgbClr val="D9E2FC"/>
                    </a:solidFill>
                    <a:latin typeface="Verdana" pitchFamily="-65" charset="0"/>
                  </a:rPr>
                  <a:t>Wind</a:t>
                </a:r>
              </a:p>
            </p:txBody>
          </p:sp>
        </p:grpSp>
        <p:grpSp>
          <p:nvGrpSpPr>
            <p:cNvPr id="17440" name="Group 91"/>
            <p:cNvGrpSpPr>
              <a:grpSpLocks/>
            </p:cNvGrpSpPr>
            <p:nvPr/>
          </p:nvGrpSpPr>
          <p:grpSpPr bwMode="auto">
            <a:xfrm>
              <a:off x="2805" y="3060"/>
              <a:ext cx="816" cy="612"/>
              <a:chOff x="2805" y="3060"/>
              <a:chExt cx="816" cy="612"/>
            </a:xfrm>
          </p:grpSpPr>
          <p:pic>
            <p:nvPicPr>
              <p:cNvPr id="17459" name="Picture 25"/>
              <p:cNvPicPr>
                <a:picLocks noChangeAspect="1" noChangeArrowheads="1"/>
              </p:cNvPicPr>
              <p:nvPr/>
            </p:nvPicPr>
            <mc:AlternateContent xmlns:ma="http://schemas.microsoft.com/office/mac/drawingml/2008/main">
              <mc:Choice Requires="ma">
                <p:blipFill>
                  <a:blip r:embed="rId11"/>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2"/>
                  <a:srcRect/>
                  <a:stretch>
                    <a:fillRect/>
                  </a:stretch>
                </p:blipFill>
              </mc:Fallback>
            </mc:AlternateContent>
            <p:spPr bwMode="auto">
              <a:xfrm>
                <a:off x="2881" y="3096"/>
                <a:ext cx="576" cy="576"/>
              </a:xfrm>
              <a:prstGeom prst="rect">
                <a:avLst/>
              </a:prstGeom>
              <a:noFill/>
              <a:ln w="28575">
                <a:solidFill>
                  <a:srgbClr val="969696"/>
                </a:solidFill>
                <a:miter lim="800000"/>
                <a:headEnd/>
                <a:tailEnd/>
              </a:ln>
            </p:spPr>
          </p:pic>
          <p:sp>
            <p:nvSpPr>
              <p:cNvPr id="17460" name="Text Box 26"/>
              <p:cNvSpPr txBox="1">
                <a:spLocks noChangeArrowheads="1"/>
              </p:cNvSpPr>
              <p:nvPr/>
            </p:nvSpPr>
            <p:spPr bwMode="auto">
              <a:xfrm>
                <a:off x="2805" y="3060"/>
                <a:ext cx="816" cy="252"/>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1000" b="1">
                    <a:solidFill>
                      <a:srgbClr val="D9E2FC"/>
                    </a:solidFill>
                    <a:latin typeface="Verdana" pitchFamily="-65" charset="0"/>
                  </a:rPr>
                  <a:t>Inner</a:t>
                </a:r>
              </a:p>
              <a:p>
                <a:pPr algn="ctr"/>
                <a:r>
                  <a:rPr lang="en-US" sz="1000" b="1">
                    <a:solidFill>
                      <a:srgbClr val="D9E2FC"/>
                    </a:solidFill>
                    <a:latin typeface="Verdana" pitchFamily="-65" charset="0"/>
                  </a:rPr>
                  <a:t>Magnetosphere</a:t>
                </a:r>
              </a:p>
            </p:txBody>
          </p:sp>
        </p:grpSp>
        <p:grpSp>
          <p:nvGrpSpPr>
            <p:cNvPr id="17441" name="Group 92"/>
            <p:cNvGrpSpPr>
              <a:grpSpLocks/>
            </p:cNvGrpSpPr>
            <p:nvPr/>
          </p:nvGrpSpPr>
          <p:grpSpPr bwMode="auto">
            <a:xfrm>
              <a:off x="3681" y="3095"/>
              <a:ext cx="787" cy="578"/>
              <a:chOff x="3681" y="3095"/>
              <a:chExt cx="787" cy="578"/>
            </a:xfrm>
          </p:grpSpPr>
          <p:pic>
            <p:nvPicPr>
              <p:cNvPr id="17457" name="Picture 28"/>
              <p:cNvPicPr>
                <a:picLocks noChangeAspect="1" noChangeArrowheads="1"/>
              </p:cNvPicPr>
              <p:nvPr/>
            </p:nvPicPr>
            <mc:AlternateContent xmlns:ma="http://schemas.microsoft.com/office/mac/drawingml/2008/main">
              <mc:Choice Requires="ma">
                <p:blipFill>
                  <a:blip r:embed="rId13"/>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4"/>
                  <a:srcRect/>
                  <a:stretch>
                    <a:fillRect/>
                  </a:stretch>
                </p:blipFill>
              </mc:Fallback>
            </mc:AlternateContent>
            <p:spPr bwMode="auto">
              <a:xfrm>
                <a:off x="3743" y="3095"/>
                <a:ext cx="576" cy="575"/>
              </a:xfrm>
              <a:prstGeom prst="rect">
                <a:avLst/>
              </a:prstGeom>
              <a:noFill/>
              <a:ln w="28575">
                <a:solidFill>
                  <a:srgbClr val="969696"/>
                </a:solidFill>
                <a:miter lim="800000"/>
                <a:headEnd/>
                <a:tailEnd/>
              </a:ln>
            </p:spPr>
          </p:pic>
          <p:sp>
            <p:nvSpPr>
              <p:cNvPr id="17458" name="Text Box 29"/>
              <p:cNvSpPr txBox="1">
                <a:spLocks noChangeArrowheads="1"/>
              </p:cNvSpPr>
              <p:nvPr/>
            </p:nvSpPr>
            <p:spPr bwMode="auto">
              <a:xfrm>
                <a:off x="3681" y="3440"/>
                <a:ext cx="787" cy="233"/>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900" b="1">
                    <a:solidFill>
                      <a:srgbClr val="D9E2FC"/>
                    </a:solidFill>
                    <a:latin typeface="Verdana" pitchFamily="-65" charset="0"/>
                  </a:rPr>
                  <a:t>Ionospheric</a:t>
                </a:r>
              </a:p>
              <a:p>
                <a:pPr algn="ctr"/>
                <a:r>
                  <a:rPr lang="en-US" sz="900" b="1">
                    <a:solidFill>
                      <a:srgbClr val="D9E2FC"/>
                    </a:solidFill>
                    <a:latin typeface="Verdana" pitchFamily="-65" charset="0"/>
                  </a:rPr>
                  <a:t>Electrodynamics</a:t>
                </a:r>
              </a:p>
            </p:txBody>
          </p:sp>
        </p:grpSp>
        <p:grpSp>
          <p:nvGrpSpPr>
            <p:cNvPr id="17442" name="Group 94"/>
            <p:cNvGrpSpPr>
              <a:grpSpLocks/>
            </p:cNvGrpSpPr>
            <p:nvPr/>
          </p:nvGrpSpPr>
          <p:grpSpPr bwMode="auto">
            <a:xfrm>
              <a:off x="4554" y="2231"/>
              <a:ext cx="773" cy="589"/>
              <a:chOff x="4554" y="2231"/>
              <a:chExt cx="773" cy="589"/>
            </a:xfrm>
          </p:grpSpPr>
          <p:pic>
            <p:nvPicPr>
              <p:cNvPr id="17455" name="Picture 31"/>
              <p:cNvPicPr>
                <a:picLocks noChangeAspect="1" noChangeArrowheads="1"/>
              </p:cNvPicPr>
              <p:nvPr/>
            </p:nvPicPr>
            <mc:AlternateContent xmlns:ma="http://schemas.microsoft.com/office/mac/drawingml/2008/main">
              <mc:Choice Requires="ma">
                <p:blipFill>
                  <a:blip r:embed="rId15"/>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6"/>
                  <a:srcRect/>
                  <a:stretch>
                    <a:fillRect/>
                  </a:stretch>
                </p:blipFill>
              </mc:Fallback>
            </mc:AlternateContent>
            <p:spPr bwMode="auto">
              <a:xfrm>
                <a:off x="4607" y="2231"/>
                <a:ext cx="576" cy="576"/>
              </a:xfrm>
              <a:prstGeom prst="rect">
                <a:avLst/>
              </a:prstGeom>
              <a:noFill/>
              <a:ln w="28575">
                <a:solidFill>
                  <a:srgbClr val="969696"/>
                </a:solidFill>
                <a:miter lim="800000"/>
                <a:headEnd/>
                <a:tailEnd/>
              </a:ln>
            </p:spPr>
          </p:pic>
          <p:sp>
            <p:nvSpPr>
              <p:cNvPr id="17456" name="Text Box 32"/>
              <p:cNvSpPr txBox="1">
                <a:spLocks noChangeArrowheads="1"/>
              </p:cNvSpPr>
              <p:nvPr/>
            </p:nvSpPr>
            <p:spPr bwMode="auto">
              <a:xfrm>
                <a:off x="4554" y="2568"/>
                <a:ext cx="773" cy="252"/>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1000" b="1">
                    <a:solidFill>
                      <a:srgbClr val="D9E2FC"/>
                    </a:solidFill>
                    <a:latin typeface="Verdana" pitchFamily="-65" charset="0"/>
                  </a:rPr>
                  <a:t>Thermosphere</a:t>
                </a:r>
              </a:p>
              <a:p>
                <a:pPr algn="ctr"/>
                <a:r>
                  <a:rPr lang="en-US" sz="1000" b="1">
                    <a:solidFill>
                      <a:schemeClr val="bg1"/>
                    </a:solidFill>
                    <a:latin typeface="Verdana" pitchFamily="-65" charset="0"/>
                  </a:rPr>
                  <a:t>&amp; </a:t>
                </a:r>
                <a:r>
                  <a:rPr lang="en-US" sz="1000" b="1">
                    <a:solidFill>
                      <a:srgbClr val="D9E2FC"/>
                    </a:solidFill>
                    <a:latin typeface="Verdana" pitchFamily="-65" charset="0"/>
                  </a:rPr>
                  <a:t>Ionosphere</a:t>
                </a:r>
              </a:p>
            </p:txBody>
          </p:sp>
        </p:grpSp>
        <p:grpSp>
          <p:nvGrpSpPr>
            <p:cNvPr id="17443" name="Group 97"/>
            <p:cNvGrpSpPr>
              <a:grpSpLocks/>
            </p:cNvGrpSpPr>
            <p:nvPr/>
          </p:nvGrpSpPr>
          <p:grpSpPr bwMode="auto">
            <a:xfrm>
              <a:off x="1890" y="1350"/>
              <a:ext cx="576" cy="588"/>
              <a:chOff x="1890" y="1350"/>
              <a:chExt cx="576" cy="588"/>
            </a:xfrm>
          </p:grpSpPr>
          <p:pic>
            <p:nvPicPr>
              <p:cNvPr id="17453" name="Picture 45"/>
              <p:cNvPicPr>
                <a:picLocks noChangeAspect="1" noChangeArrowheads="1"/>
              </p:cNvPicPr>
              <p:nvPr/>
            </p:nvPicPr>
            <mc:AlternateContent xmlns:ma="http://schemas.microsoft.com/office/mac/drawingml/2008/main">
              <mc:Choice Requires="ma">
                <p:blipFill>
                  <a:blip r:embed="rId17"/>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8"/>
                  <a:srcRect/>
                  <a:stretch>
                    <a:fillRect/>
                  </a:stretch>
                </p:blipFill>
              </mc:Fallback>
            </mc:AlternateContent>
            <p:spPr bwMode="auto">
              <a:xfrm>
                <a:off x="1890" y="1350"/>
                <a:ext cx="576" cy="577"/>
              </a:xfrm>
              <a:prstGeom prst="rect">
                <a:avLst/>
              </a:prstGeom>
              <a:noFill/>
              <a:ln w="28575">
                <a:solidFill>
                  <a:srgbClr val="C0C0C0"/>
                </a:solidFill>
                <a:miter lim="800000"/>
                <a:headEnd/>
                <a:tailEnd/>
              </a:ln>
            </p:spPr>
          </p:pic>
          <p:sp>
            <p:nvSpPr>
              <p:cNvPr id="17454" name="Text Box 46"/>
              <p:cNvSpPr txBox="1">
                <a:spLocks noChangeArrowheads="1"/>
              </p:cNvSpPr>
              <p:nvPr/>
            </p:nvSpPr>
            <p:spPr bwMode="auto">
              <a:xfrm>
                <a:off x="1906" y="1684"/>
                <a:ext cx="548" cy="254"/>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1000" b="1">
                    <a:solidFill>
                      <a:srgbClr val="D9E2FC"/>
                    </a:solidFill>
                    <a:latin typeface="Verdana" pitchFamily="-65" charset="0"/>
                    <a:ea typeface="Osaka" pitchFamily="-65" charset="-128"/>
                    <a:cs typeface="Osaka" pitchFamily="-65" charset="-128"/>
                  </a:rPr>
                  <a:t>Energetic</a:t>
                </a:r>
              </a:p>
              <a:p>
                <a:pPr algn="ctr"/>
                <a:r>
                  <a:rPr lang="en-US" sz="1000" b="1">
                    <a:solidFill>
                      <a:srgbClr val="D9E2FC"/>
                    </a:solidFill>
                    <a:latin typeface="Verdana" pitchFamily="-65" charset="0"/>
                    <a:ea typeface="Osaka" pitchFamily="-65" charset="-128"/>
                    <a:cs typeface="Osaka" pitchFamily="-65" charset="-128"/>
                  </a:rPr>
                  <a:t>Particles</a:t>
                </a:r>
              </a:p>
            </p:txBody>
          </p:sp>
        </p:grpSp>
        <p:grpSp>
          <p:nvGrpSpPr>
            <p:cNvPr id="17444" name="Group 95"/>
            <p:cNvGrpSpPr>
              <a:grpSpLocks/>
            </p:cNvGrpSpPr>
            <p:nvPr/>
          </p:nvGrpSpPr>
          <p:grpSpPr bwMode="auto">
            <a:xfrm>
              <a:off x="4560" y="1392"/>
              <a:ext cx="754" cy="587"/>
              <a:chOff x="4560" y="1392"/>
              <a:chExt cx="754" cy="587"/>
            </a:xfrm>
          </p:grpSpPr>
          <p:pic>
            <p:nvPicPr>
              <p:cNvPr id="17451" name="Picture 76" descr="PS"/>
              <p:cNvPicPr>
                <a:picLocks noChangeAspect="1" noChangeArrowheads="1"/>
              </p:cNvPicPr>
              <p:nvPr/>
            </p:nvPicPr>
            <p:blipFill>
              <a:blip r:embed="rId19"/>
              <a:srcRect/>
              <a:stretch>
                <a:fillRect/>
              </a:stretch>
            </p:blipFill>
            <p:spPr bwMode="auto">
              <a:xfrm>
                <a:off x="4593" y="1392"/>
                <a:ext cx="605" cy="571"/>
              </a:xfrm>
              <a:prstGeom prst="rect">
                <a:avLst/>
              </a:prstGeom>
              <a:noFill/>
              <a:ln w="28575">
                <a:solidFill>
                  <a:srgbClr val="969696"/>
                </a:solidFill>
                <a:miter lim="800000"/>
                <a:headEnd/>
                <a:tailEnd/>
              </a:ln>
            </p:spPr>
          </p:pic>
          <p:sp>
            <p:nvSpPr>
              <p:cNvPr id="17452" name="Text Box 75"/>
              <p:cNvSpPr txBox="1">
                <a:spLocks noChangeArrowheads="1"/>
              </p:cNvSpPr>
              <p:nvPr/>
            </p:nvSpPr>
            <p:spPr bwMode="auto">
              <a:xfrm>
                <a:off x="4560" y="1824"/>
                <a:ext cx="754" cy="155"/>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1000" b="1">
                    <a:solidFill>
                      <a:srgbClr val="D9E2FC"/>
                    </a:solidFill>
                    <a:latin typeface="Verdana" pitchFamily="-65" charset="0"/>
                  </a:rPr>
                  <a:t>Plasmasphere</a:t>
                </a:r>
              </a:p>
            </p:txBody>
          </p:sp>
        </p:grpSp>
        <p:grpSp>
          <p:nvGrpSpPr>
            <p:cNvPr id="17445" name="Group 90"/>
            <p:cNvGrpSpPr>
              <a:grpSpLocks/>
            </p:cNvGrpSpPr>
            <p:nvPr/>
          </p:nvGrpSpPr>
          <p:grpSpPr bwMode="auto">
            <a:xfrm>
              <a:off x="2880" y="1344"/>
              <a:ext cx="605" cy="646"/>
              <a:chOff x="2880" y="1344"/>
              <a:chExt cx="605" cy="646"/>
            </a:xfrm>
          </p:grpSpPr>
          <p:pic>
            <p:nvPicPr>
              <p:cNvPr id="17449" name="Picture 78" descr="RB"/>
              <p:cNvPicPr>
                <a:picLocks noChangeAspect="1" noChangeArrowheads="1"/>
              </p:cNvPicPr>
              <p:nvPr/>
            </p:nvPicPr>
            <p:blipFill>
              <a:blip r:embed="rId20"/>
              <a:srcRect/>
              <a:stretch>
                <a:fillRect/>
              </a:stretch>
            </p:blipFill>
            <p:spPr bwMode="auto">
              <a:xfrm>
                <a:off x="2880" y="1353"/>
                <a:ext cx="605" cy="605"/>
              </a:xfrm>
              <a:prstGeom prst="rect">
                <a:avLst/>
              </a:prstGeom>
              <a:noFill/>
              <a:ln w="28575">
                <a:solidFill>
                  <a:srgbClr val="969696"/>
                </a:solidFill>
                <a:miter lim="800000"/>
                <a:headEnd/>
                <a:tailEnd/>
              </a:ln>
            </p:spPr>
          </p:pic>
          <p:sp>
            <p:nvSpPr>
              <p:cNvPr id="17450" name="Text Box 20"/>
              <p:cNvSpPr txBox="1">
                <a:spLocks noChangeArrowheads="1"/>
              </p:cNvSpPr>
              <p:nvPr/>
            </p:nvSpPr>
            <p:spPr bwMode="auto">
              <a:xfrm>
                <a:off x="2908" y="1344"/>
                <a:ext cx="548" cy="646"/>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1000" b="1">
                    <a:solidFill>
                      <a:srgbClr val="D9E2FC"/>
                    </a:solidFill>
                    <a:latin typeface="Verdana" pitchFamily="-65" charset="0"/>
                  </a:rPr>
                  <a:t>Radiation</a:t>
                </a:r>
              </a:p>
              <a:p>
                <a:pPr algn="ctr"/>
                <a:endParaRPr lang="en-US" sz="1000" b="1">
                  <a:solidFill>
                    <a:srgbClr val="D9E2FC"/>
                  </a:solidFill>
                  <a:latin typeface="Verdana" pitchFamily="-65" charset="0"/>
                </a:endParaRPr>
              </a:p>
              <a:p>
                <a:pPr algn="ctr"/>
                <a:endParaRPr lang="en-US" sz="1000" b="1">
                  <a:solidFill>
                    <a:schemeClr val="bg1"/>
                  </a:solidFill>
                  <a:latin typeface="Verdana" pitchFamily="-65" charset="0"/>
                </a:endParaRPr>
              </a:p>
              <a:p>
                <a:pPr algn="ctr"/>
                <a:endParaRPr lang="en-US" sz="1000" b="1">
                  <a:solidFill>
                    <a:schemeClr val="bg1"/>
                  </a:solidFill>
                  <a:latin typeface="Verdana" pitchFamily="-65" charset="0"/>
                </a:endParaRPr>
              </a:p>
              <a:p>
                <a:pPr algn="ctr"/>
                <a:endParaRPr lang="en-US" sz="1000" b="1">
                  <a:solidFill>
                    <a:schemeClr val="bg1"/>
                  </a:solidFill>
                  <a:latin typeface="Verdana" pitchFamily="-65" charset="0"/>
                </a:endParaRPr>
              </a:p>
              <a:p>
                <a:pPr algn="ctr"/>
                <a:r>
                  <a:rPr lang="en-US" sz="1000" b="1">
                    <a:solidFill>
                      <a:srgbClr val="D9E2FC"/>
                    </a:solidFill>
                    <a:latin typeface="Verdana" pitchFamily="-65" charset="0"/>
                  </a:rPr>
                  <a:t>Belts</a:t>
                </a:r>
              </a:p>
            </p:txBody>
          </p:sp>
        </p:grpSp>
        <p:grpSp>
          <p:nvGrpSpPr>
            <p:cNvPr id="17446" name="Group 93"/>
            <p:cNvGrpSpPr>
              <a:grpSpLocks/>
            </p:cNvGrpSpPr>
            <p:nvPr/>
          </p:nvGrpSpPr>
          <p:grpSpPr bwMode="auto">
            <a:xfrm>
              <a:off x="4577" y="3092"/>
              <a:ext cx="684" cy="588"/>
              <a:chOff x="4577" y="3092"/>
              <a:chExt cx="684" cy="588"/>
            </a:xfrm>
          </p:grpSpPr>
          <p:pic>
            <p:nvPicPr>
              <p:cNvPr id="17447" name="Picture 81" descr="LA"/>
              <p:cNvPicPr>
                <a:picLocks noChangeAspect="1" noChangeArrowheads="1"/>
              </p:cNvPicPr>
              <p:nvPr/>
            </p:nvPicPr>
            <p:blipFill>
              <a:blip r:embed="rId21"/>
              <a:srcRect/>
              <a:stretch>
                <a:fillRect/>
              </a:stretch>
            </p:blipFill>
            <p:spPr bwMode="auto">
              <a:xfrm>
                <a:off x="4600" y="3092"/>
                <a:ext cx="640" cy="572"/>
              </a:xfrm>
              <a:prstGeom prst="rect">
                <a:avLst/>
              </a:prstGeom>
              <a:noFill/>
              <a:ln w="28575">
                <a:solidFill>
                  <a:srgbClr val="969696"/>
                </a:solidFill>
                <a:miter lim="800000"/>
                <a:headEnd/>
                <a:tailEnd/>
              </a:ln>
            </p:spPr>
          </p:pic>
          <p:sp>
            <p:nvSpPr>
              <p:cNvPr id="17448" name="Text Box 70"/>
              <p:cNvSpPr txBox="1">
                <a:spLocks noChangeArrowheads="1"/>
              </p:cNvSpPr>
              <p:nvPr/>
            </p:nvSpPr>
            <p:spPr bwMode="auto">
              <a:xfrm>
                <a:off x="4577" y="3426"/>
                <a:ext cx="684" cy="254"/>
              </a:xfrm>
              <a:prstGeom prst="rect">
                <a:avLst/>
              </a:prstGeom>
              <a:noFill/>
              <a:ln w="9525">
                <a:noFill/>
                <a:miter lim="800000"/>
                <a:headEnd/>
                <a:tailEnd/>
              </a:ln>
            </p:spPr>
            <p:txBody>
              <a:bodyPr wrap="none" lIns="91435" tIns="45718" rIns="91435" bIns="45718">
                <a:prstTxWarp prst="textNoShape">
                  <a:avLst/>
                </a:prstTxWarp>
                <a:spAutoFit/>
              </a:bodyPr>
              <a:lstStyle/>
              <a:p>
                <a:pPr algn="ctr"/>
                <a:r>
                  <a:rPr lang="en-US" sz="1000" b="1">
                    <a:solidFill>
                      <a:srgbClr val="D9E2FC"/>
                    </a:solidFill>
                    <a:latin typeface="Verdana" pitchFamily="-65" charset="0"/>
                    <a:ea typeface="Osaka" pitchFamily="-65" charset="-128"/>
                    <a:cs typeface="Osaka" pitchFamily="-65" charset="-128"/>
                  </a:rPr>
                  <a:t>Lower</a:t>
                </a:r>
              </a:p>
              <a:p>
                <a:pPr algn="ctr"/>
                <a:r>
                  <a:rPr lang="en-US" sz="1000" b="1">
                    <a:solidFill>
                      <a:srgbClr val="D9E2FC"/>
                    </a:solidFill>
                    <a:latin typeface="Verdana" pitchFamily="-65" charset="0"/>
                    <a:ea typeface="Osaka" pitchFamily="-65" charset="-128"/>
                    <a:cs typeface="Osaka" pitchFamily="-65" charset="-128"/>
                  </a:rPr>
                  <a:t>Atmosphere</a:t>
                </a:r>
              </a:p>
            </p:txBody>
          </p:sp>
        </p:grpSp>
      </p:grpSp>
      <p:grpSp>
        <p:nvGrpSpPr>
          <p:cNvPr id="20" name="Group 114"/>
          <p:cNvGrpSpPr>
            <a:grpSpLocks/>
          </p:cNvGrpSpPr>
          <p:nvPr/>
        </p:nvGrpSpPr>
        <p:grpSpPr bwMode="auto">
          <a:xfrm>
            <a:off x="838200" y="1009650"/>
            <a:ext cx="8153400" cy="5467350"/>
            <a:chOff x="528" y="636"/>
            <a:chExt cx="5136" cy="3444"/>
          </a:xfrm>
        </p:grpSpPr>
        <p:grpSp>
          <p:nvGrpSpPr>
            <p:cNvPr id="17420" name="Group 111"/>
            <p:cNvGrpSpPr>
              <a:grpSpLocks/>
            </p:cNvGrpSpPr>
            <p:nvPr/>
          </p:nvGrpSpPr>
          <p:grpSpPr bwMode="auto">
            <a:xfrm>
              <a:off x="528" y="2640"/>
              <a:ext cx="816" cy="1106"/>
              <a:chOff x="528" y="2640"/>
              <a:chExt cx="816" cy="1106"/>
            </a:xfrm>
          </p:grpSpPr>
          <p:sp>
            <p:nvSpPr>
              <p:cNvPr id="77" name="AutoShape 52"/>
              <p:cNvSpPr>
                <a:spLocks noChangeArrowheads="1"/>
              </p:cNvSpPr>
              <p:nvPr/>
            </p:nvSpPr>
            <p:spPr bwMode="auto">
              <a:xfrm rot="-10800000">
                <a:off x="528" y="2640"/>
                <a:ext cx="776" cy="1104"/>
              </a:xfrm>
              <a:prstGeom prst="downArrowCallout">
                <a:avLst>
                  <a:gd name="adj1" fmla="val 25000"/>
                  <a:gd name="adj2" fmla="val 25000"/>
                  <a:gd name="adj3" fmla="val 23711"/>
                  <a:gd name="adj4" fmla="val 25088"/>
                </a:avLst>
              </a:prstGeom>
              <a:solidFill>
                <a:srgbClr val="FF8000"/>
              </a:solidFill>
              <a:ln w="9525">
                <a:solidFill>
                  <a:schemeClr val="tx1"/>
                </a:solidFill>
                <a:miter lim="800000"/>
                <a:headEnd/>
                <a:tailEnd/>
              </a:ln>
              <a:effectLst>
                <a:outerShdw blurRad="63500" dist="38099" dir="2700000" algn="ctr" rotWithShape="0">
                  <a:schemeClr val="bg2">
                    <a:alpha val="74998"/>
                  </a:schemeClr>
                </a:outerShdw>
              </a:effectLst>
            </p:spPr>
            <p:txBody>
              <a:bodyPr lIns="0" tIns="0" rIns="0" bIns="0" anchor="ctr" anchorCtr="1">
                <a:prstTxWarp prst="textNoShape">
                  <a:avLst/>
                </a:prstTxWarp>
              </a:bodyPr>
              <a:lstStyle/>
              <a:p>
                <a:pPr>
                  <a:defRPr/>
                </a:pPr>
                <a:endParaRPr lang="en-US">
                  <a:solidFill>
                    <a:srgbClr val="D9E2FC"/>
                  </a:solidFill>
                  <a:latin typeface="Times" charset="0"/>
                </a:endParaRPr>
              </a:p>
            </p:txBody>
          </p:sp>
          <p:sp>
            <p:nvSpPr>
              <p:cNvPr id="17434" name="Text Box 53"/>
              <p:cNvSpPr txBox="1">
                <a:spLocks noChangeArrowheads="1"/>
              </p:cNvSpPr>
              <p:nvPr/>
            </p:nvSpPr>
            <p:spPr bwMode="auto">
              <a:xfrm>
                <a:off x="528" y="3456"/>
                <a:ext cx="816" cy="290"/>
              </a:xfrm>
              <a:prstGeom prst="rect">
                <a:avLst/>
              </a:prstGeom>
              <a:noFill/>
              <a:ln w="9525">
                <a:noFill/>
                <a:miter lim="800000"/>
                <a:headEnd/>
                <a:tailEnd/>
              </a:ln>
            </p:spPr>
            <p:txBody>
              <a:bodyPr lIns="0" tIns="0" rIns="0" bIns="0" anchor="ctr" anchorCtr="1">
                <a:prstTxWarp prst="textNoShape">
                  <a:avLst/>
                </a:prstTxWarp>
              </a:bodyPr>
              <a:lstStyle/>
              <a:p>
                <a:pPr algn="ctr"/>
                <a:r>
                  <a:rPr lang="en-US" sz="1000" b="1">
                    <a:solidFill>
                      <a:srgbClr val="D9E2FC"/>
                    </a:solidFill>
                    <a:latin typeface="Verdana" pitchFamily="-65" charset="0"/>
                    <a:ea typeface="Osaka" pitchFamily="-65" charset="-128"/>
                    <a:cs typeface="Osaka" pitchFamily="-65" charset="-128"/>
                  </a:rPr>
                  <a:t>Synoptic</a:t>
                </a:r>
              </a:p>
              <a:p>
                <a:pPr algn="ctr"/>
                <a:r>
                  <a:rPr lang="en-US" sz="1000" b="1">
                    <a:solidFill>
                      <a:srgbClr val="D9E2FC"/>
                    </a:solidFill>
                    <a:latin typeface="Verdana" pitchFamily="-65" charset="0"/>
                    <a:ea typeface="Osaka" pitchFamily="-65" charset="-128"/>
                    <a:cs typeface="Osaka" pitchFamily="-65" charset="-128"/>
                  </a:rPr>
                  <a:t>Magnetograms</a:t>
                </a:r>
              </a:p>
            </p:txBody>
          </p:sp>
        </p:grpSp>
        <p:grpSp>
          <p:nvGrpSpPr>
            <p:cNvPr id="17421" name="Group 112"/>
            <p:cNvGrpSpPr>
              <a:grpSpLocks/>
            </p:cNvGrpSpPr>
            <p:nvPr/>
          </p:nvGrpSpPr>
          <p:grpSpPr bwMode="auto">
            <a:xfrm>
              <a:off x="624" y="636"/>
              <a:ext cx="683" cy="532"/>
              <a:chOff x="624" y="636"/>
              <a:chExt cx="683" cy="532"/>
            </a:xfrm>
          </p:grpSpPr>
          <p:sp>
            <p:nvSpPr>
              <p:cNvPr id="75" name="AutoShape 55"/>
              <p:cNvSpPr>
                <a:spLocks noChangeArrowheads="1"/>
              </p:cNvSpPr>
              <p:nvPr/>
            </p:nvSpPr>
            <p:spPr bwMode="auto">
              <a:xfrm>
                <a:off x="624" y="636"/>
                <a:ext cx="683" cy="532"/>
              </a:xfrm>
              <a:prstGeom prst="downArrowCallout">
                <a:avLst>
                  <a:gd name="adj1" fmla="val 32096"/>
                  <a:gd name="adj2" fmla="val 32096"/>
                  <a:gd name="adj3" fmla="val 16667"/>
                  <a:gd name="adj4" fmla="val 58083"/>
                </a:avLst>
              </a:prstGeom>
              <a:solidFill>
                <a:srgbClr val="FF8000"/>
              </a:solidFill>
              <a:ln w="9525">
                <a:solidFill>
                  <a:schemeClr val="tx1"/>
                </a:solidFill>
                <a:miter lim="800000"/>
                <a:headEnd/>
                <a:tailEnd/>
              </a:ln>
              <a:effectLst>
                <a:outerShdw blurRad="63500" dist="38099" dir="2700000" algn="ctr" rotWithShape="0">
                  <a:schemeClr val="bg2">
                    <a:alpha val="74998"/>
                  </a:schemeClr>
                </a:outerShdw>
              </a:effectLst>
            </p:spPr>
            <p:txBody>
              <a:bodyPr lIns="0" tIns="0" rIns="0" bIns="0" anchor="ctr" anchorCtr="1">
                <a:prstTxWarp prst="textNoShape">
                  <a:avLst/>
                </a:prstTxWarp>
              </a:bodyPr>
              <a:lstStyle/>
              <a:p>
                <a:pPr>
                  <a:defRPr/>
                </a:pPr>
                <a:endParaRPr lang="en-US">
                  <a:solidFill>
                    <a:srgbClr val="D9E2FC"/>
                  </a:solidFill>
                  <a:latin typeface="Times" charset="0"/>
                </a:endParaRPr>
              </a:p>
            </p:txBody>
          </p:sp>
          <p:sp>
            <p:nvSpPr>
              <p:cNvPr id="17432" name="Text Box 56"/>
              <p:cNvSpPr txBox="1">
                <a:spLocks noChangeArrowheads="1"/>
              </p:cNvSpPr>
              <p:nvPr/>
            </p:nvSpPr>
            <p:spPr bwMode="auto">
              <a:xfrm>
                <a:off x="624" y="672"/>
                <a:ext cx="683" cy="249"/>
              </a:xfrm>
              <a:prstGeom prst="rect">
                <a:avLst/>
              </a:prstGeom>
              <a:noFill/>
              <a:ln w="9525">
                <a:noFill/>
                <a:miter lim="800000"/>
                <a:headEnd/>
                <a:tailEnd/>
              </a:ln>
            </p:spPr>
            <p:txBody>
              <a:bodyPr lIns="0" tIns="0" rIns="0" bIns="0" anchor="ctr" anchorCtr="1">
                <a:prstTxWarp prst="textNoShape">
                  <a:avLst/>
                </a:prstTxWarp>
              </a:bodyPr>
              <a:lstStyle/>
              <a:p>
                <a:pPr algn="ctr"/>
                <a:r>
                  <a:rPr lang="en-US" sz="1000" b="1">
                    <a:solidFill>
                      <a:srgbClr val="D9E2FC"/>
                    </a:solidFill>
                    <a:latin typeface="Verdana" pitchFamily="-65" charset="0"/>
                    <a:ea typeface="Osaka" pitchFamily="-65" charset="-128"/>
                    <a:cs typeface="Osaka" pitchFamily="-65" charset="-128"/>
                  </a:rPr>
                  <a:t>Flare/CME</a:t>
                </a:r>
              </a:p>
              <a:p>
                <a:pPr algn="ctr"/>
                <a:r>
                  <a:rPr lang="en-US" sz="1000" b="1">
                    <a:solidFill>
                      <a:srgbClr val="D9E2FC"/>
                    </a:solidFill>
                    <a:latin typeface="Verdana" pitchFamily="-65" charset="0"/>
                    <a:ea typeface="Osaka" pitchFamily="-65" charset="-128"/>
                    <a:cs typeface="Osaka" pitchFamily="-65" charset="-128"/>
                  </a:rPr>
                  <a:t>Observations</a:t>
                </a:r>
              </a:p>
            </p:txBody>
          </p:sp>
        </p:grpSp>
        <p:grpSp>
          <p:nvGrpSpPr>
            <p:cNvPr id="17422" name="Group 65"/>
            <p:cNvGrpSpPr>
              <a:grpSpLocks/>
            </p:cNvGrpSpPr>
            <p:nvPr/>
          </p:nvGrpSpPr>
          <p:grpSpPr bwMode="auto">
            <a:xfrm>
              <a:off x="2112" y="672"/>
              <a:ext cx="584" cy="1584"/>
              <a:chOff x="3345" y="915"/>
              <a:chExt cx="831" cy="2595"/>
            </a:xfrm>
          </p:grpSpPr>
          <p:sp>
            <p:nvSpPr>
              <p:cNvPr id="73" name="AutoShape 58"/>
              <p:cNvSpPr>
                <a:spLocks noChangeArrowheads="1"/>
              </p:cNvSpPr>
              <p:nvPr/>
            </p:nvSpPr>
            <p:spPr bwMode="auto">
              <a:xfrm>
                <a:off x="3345" y="915"/>
                <a:ext cx="820" cy="2595"/>
              </a:xfrm>
              <a:prstGeom prst="downArrowCallout">
                <a:avLst>
                  <a:gd name="adj1" fmla="val 23259"/>
                  <a:gd name="adj2" fmla="val 25000"/>
                  <a:gd name="adj3" fmla="val 27446"/>
                  <a:gd name="adj4" fmla="val 16995"/>
                </a:avLst>
              </a:prstGeom>
              <a:solidFill>
                <a:srgbClr val="FF8000"/>
              </a:solidFill>
              <a:ln w="9525">
                <a:solidFill>
                  <a:schemeClr val="tx1"/>
                </a:solidFill>
                <a:miter lim="800000"/>
                <a:headEnd/>
                <a:tailEnd/>
              </a:ln>
              <a:effectLst>
                <a:outerShdw blurRad="63500" dist="38099" dir="2700000" algn="ctr" rotWithShape="0">
                  <a:schemeClr val="bg2">
                    <a:alpha val="74998"/>
                  </a:schemeClr>
                </a:outerShdw>
              </a:effectLst>
            </p:spPr>
            <p:txBody>
              <a:bodyPr lIns="0" tIns="0" rIns="0" bIns="0" anchor="ctr" anchorCtr="1">
                <a:prstTxWarp prst="textNoShape">
                  <a:avLst/>
                </a:prstTxWarp>
              </a:bodyPr>
              <a:lstStyle/>
              <a:p>
                <a:pPr>
                  <a:defRPr/>
                </a:pPr>
                <a:endParaRPr lang="en-US">
                  <a:solidFill>
                    <a:srgbClr val="D9E2FC"/>
                  </a:solidFill>
                  <a:latin typeface="Times" charset="0"/>
                </a:endParaRPr>
              </a:p>
            </p:txBody>
          </p:sp>
          <p:sp>
            <p:nvSpPr>
              <p:cNvPr id="17430" name="Text Box 59"/>
              <p:cNvSpPr txBox="1">
                <a:spLocks noChangeArrowheads="1"/>
              </p:cNvSpPr>
              <p:nvPr/>
            </p:nvSpPr>
            <p:spPr bwMode="auto">
              <a:xfrm>
                <a:off x="3360" y="915"/>
                <a:ext cx="816" cy="429"/>
              </a:xfrm>
              <a:prstGeom prst="rect">
                <a:avLst/>
              </a:prstGeom>
              <a:noFill/>
              <a:ln w="9525">
                <a:noFill/>
                <a:miter lim="800000"/>
                <a:headEnd/>
                <a:tailEnd/>
              </a:ln>
            </p:spPr>
            <p:txBody>
              <a:bodyPr lIns="0" tIns="0" rIns="0" bIns="0" anchor="ctr" anchorCtr="1">
                <a:prstTxWarp prst="textNoShape">
                  <a:avLst/>
                </a:prstTxWarp>
              </a:bodyPr>
              <a:lstStyle/>
              <a:p>
                <a:pPr algn="ctr"/>
                <a:r>
                  <a:rPr lang="en-US" sz="1000" b="1">
                    <a:solidFill>
                      <a:srgbClr val="D9E2FC"/>
                    </a:solidFill>
                    <a:latin typeface="Verdana" pitchFamily="-65" charset="0"/>
                    <a:ea typeface="Osaka" pitchFamily="-65" charset="-128"/>
                    <a:cs typeface="Osaka" pitchFamily="-65" charset="-128"/>
                  </a:rPr>
                  <a:t>Upstream</a:t>
                </a:r>
              </a:p>
              <a:p>
                <a:pPr algn="ctr"/>
                <a:r>
                  <a:rPr lang="en-US" sz="1000" b="1">
                    <a:solidFill>
                      <a:srgbClr val="D9E2FC"/>
                    </a:solidFill>
                    <a:latin typeface="Verdana" pitchFamily="-65" charset="0"/>
                    <a:ea typeface="Osaka" pitchFamily="-65" charset="-128"/>
                    <a:cs typeface="Osaka" pitchFamily="-65" charset="-128"/>
                  </a:rPr>
                  <a:t>Monitors</a:t>
                </a:r>
              </a:p>
            </p:txBody>
          </p:sp>
        </p:grpSp>
        <p:grpSp>
          <p:nvGrpSpPr>
            <p:cNvPr id="17423" name="Group 113"/>
            <p:cNvGrpSpPr>
              <a:grpSpLocks/>
            </p:cNvGrpSpPr>
            <p:nvPr/>
          </p:nvGrpSpPr>
          <p:grpSpPr bwMode="auto">
            <a:xfrm>
              <a:off x="3312" y="3504"/>
              <a:ext cx="960" cy="576"/>
              <a:chOff x="3312" y="3504"/>
              <a:chExt cx="960" cy="576"/>
            </a:xfrm>
          </p:grpSpPr>
          <p:sp>
            <p:nvSpPr>
              <p:cNvPr id="71" name="AutoShape 108"/>
              <p:cNvSpPr>
                <a:spLocks noChangeArrowheads="1"/>
              </p:cNvSpPr>
              <p:nvPr/>
            </p:nvSpPr>
            <p:spPr bwMode="auto">
              <a:xfrm rot="-10800000">
                <a:off x="3408" y="3504"/>
                <a:ext cx="776" cy="576"/>
              </a:xfrm>
              <a:prstGeom prst="downArrowCallout">
                <a:avLst>
                  <a:gd name="adj1" fmla="val 33681"/>
                  <a:gd name="adj2" fmla="val 33681"/>
                  <a:gd name="adj3" fmla="val 16667"/>
                  <a:gd name="adj4" fmla="val 65102"/>
                </a:avLst>
              </a:prstGeom>
              <a:solidFill>
                <a:srgbClr val="FF8000"/>
              </a:solidFill>
              <a:ln w="9525">
                <a:solidFill>
                  <a:schemeClr val="tx1"/>
                </a:solidFill>
                <a:miter lim="800000"/>
                <a:headEnd/>
                <a:tailEnd/>
              </a:ln>
              <a:effectLst>
                <a:outerShdw blurRad="63500" dist="38099" dir="2700000" algn="ctr" rotWithShape="0">
                  <a:schemeClr val="bg2">
                    <a:alpha val="74998"/>
                  </a:schemeClr>
                </a:outerShdw>
              </a:effectLst>
            </p:spPr>
            <p:txBody>
              <a:bodyPr lIns="0" tIns="0" rIns="0" bIns="0" anchor="ctr" anchorCtr="1">
                <a:prstTxWarp prst="textNoShape">
                  <a:avLst/>
                </a:prstTxWarp>
              </a:bodyPr>
              <a:lstStyle/>
              <a:p>
                <a:pPr>
                  <a:defRPr/>
                </a:pPr>
                <a:endParaRPr lang="en-US">
                  <a:solidFill>
                    <a:srgbClr val="D9E2FC"/>
                  </a:solidFill>
                  <a:latin typeface="Times" charset="0"/>
                </a:endParaRPr>
              </a:p>
            </p:txBody>
          </p:sp>
          <p:sp>
            <p:nvSpPr>
              <p:cNvPr id="17428" name="Text Box 50"/>
              <p:cNvSpPr txBox="1">
                <a:spLocks noChangeArrowheads="1"/>
              </p:cNvSpPr>
              <p:nvPr/>
            </p:nvSpPr>
            <p:spPr bwMode="auto">
              <a:xfrm>
                <a:off x="3312" y="3744"/>
                <a:ext cx="960" cy="328"/>
              </a:xfrm>
              <a:prstGeom prst="rect">
                <a:avLst/>
              </a:prstGeom>
              <a:noFill/>
              <a:ln w="9525">
                <a:noFill/>
                <a:miter lim="800000"/>
                <a:headEnd/>
                <a:tailEnd/>
              </a:ln>
            </p:spPr>
            <p:txBody>
              <a:bodyPr lIns="0" tIns="0" rIns="0" bIns="0" anchor="ctr" anchorCtr="1">
                <a:prstTxWarp prst="textNoShape">
                  <a:avLst/>
                </a:prstTxWarp>
              </a:bodyPr>
              <a:lstStyle/>
              <a:p>
                <a:pPr algn="ctr"/>
                <a:r>
                  <a:rPr lang="en-US" sz="1000" b="1">
                    <a:solidFill>
                      <a:srgbClr val="D9E2FC"/>
                    </a:solidFill>
                    <a:latin typeface="Verdana" pitchFamily="-65" charset="0"/>
                    <a:ea typeface="Osaka" pitchFamily="-65" charset="-128"/>
                    <a:cs typeface="Osaka" pitchFamily="-65" charset="-128"/>
                  </a:rPr>
                  <a:t>Radars</a:t>
                </a:r>
              </a:p>
              <a:p>
                <a:pPr algn="ctr"/>
                <a:r>
                  <a:rPr lang="en-US" sz="1000" b="1">
                    <a:solidFill>
                      <a:srgbClr val="D9E2FC"/>
                    </a:solidFill>
                    <a:latin typeface="Verdana" pitchFamily="-65" charset="0"/>
                    <a:ea typeface="Osaka" pitchFamily="-65" charset="-128"/>
                    <a:cs typeface="Osaka" pitchFamily="-65" charset="-128"/>
                  </a:rPr>
                  <a:t>Magnetometers</a:t>
                </a:r>
              </a:p>
              <a:p>
                <a:pPr algn="ctr"/>
                <a:r>
                  <a:rPr lang="en-US" sz="1000" b="1">
                    <a:solidFill>
                      <a:srgbClr val="D9E2FC"/>
                    </a:solidFill>
                    <a:latin typeface="Verdana" pitchFamily="-65" charset="0"/>
                    <a:ea typeface="Osaka" pitchFamily="-65" charset="-128"/>
                    <a:cs typeface="Osaka" pitchFamily="-65" charset="-128"/>
                  </a:rPr>
                  <a:t>In-situ</a:t>
                </a:r>
              </a:p>
            </p:txBody>
          </p:sp>
        </p:grpSp>
        <p:grpSp>
          <p:nvGrpSpPr>
            <p:cNvPr id="17424" name="Group 110"/>
            <p:cNvGrpSpPr>
              <a:grpSpLocks/>
            </p:cNvGrpSpPr>
            <p:nvPr/>
          </p:nvGrpSpPr>
          <p:grpSpPr bwMode="auto">
            <a:xfrm>
              <a:off x="4944" y="2064"/>
              <a:ext cx="720" cy="432"/>
              <a:chOff x="4944" y="2064"/>
              <a:chExt cx="720" cy="432"/>
            </a:xfrm>
          </p:grpSpPr>
          <p:sp>
            <p:nvSpPr>
              <p:cNvPr id="69" name="AutoShape 109"/>
              <p:cNvSpPr>
                <a:spLocks noChangeArrowheads="1"/>
              </p:cNvSpPr>
              <p:nvPr/>
            </p:nvSpPr>
            <p:spPr bwMode="auto">
              <a:xfrm rot="5400000">
                <a:off x="5088" y="1920"/>
                <a:ext cx="432" cy="720"/>
              </a:xfrm>
              <a:prstGeom prst="downArrowCallout">
                <a:avLst>
                  <a:gd name="adj1" fmla="val 44037"/>
                  <a:gd name="adj2" fmla="val 36569"/>
                  <a:gd name="adj3" fmla="val 28866"/>
                  <a:gd name="adj4" fmla="val 71940"/>
                </a:avLst>
              </a:prstGeom>
              <a:solidFill>
                <a:srgbClr val="FF8000"/>
              </a:solidFill>
              <a:ln w="9525">
                <a:solidFill>
                  <a:schemeClr val="tx1"/>
                </a:solidFill>
                <a:miter lim="800000"/>
                <a:headEnd/>
                <a:tailEnd/>
              </a:ln>
              <a:effectLst>
                <a:outerShdw blurRad="63500" dist="38099" dir="2700000" algn="ctr" rotWithShape="0">
                  <a:schemeClr val="bg2">
                    <a:alpha val="74998"/>
                  </a:schemeClr>
                </a:outerShdw>
              </a:effectLst>
            </p:spPr>
            <p:txBody>
              <a:bodyPr lIns="0" tIns="0" rIns="0" bIns="0" anchor="ctr" anchorCtr="1">
                <a:prstTxWarp prst="textNoShape">
                  <a:avLst/>
                </a:prstTxWarp>
              </a:bodyPr>
              <a:lstStyle/>
              <a:p>
                <a:pPr>
                  <a:defRPr/>
                </a:pPr>
                <a:endParaRPr lang="en-US">
                  <a:solidFill>
                    <a:srgbClr val="D9E2FC"/>
                  </a:solidFill>
                  <a:latin typeface="Times" charset="0"/>
                </a:endParaRPr>
              </a:p>
            </p:txBody>
          </p:sp>
          <p:sp>
            <p:nvSpPr>
              <p:cNvPr id="17426" name="Text Box 62"/>
              <p:cNvSpPr txBox="1">
                <a:spLocks noChangeArrowheads="1"/>
              </p:cNvSpPr>
              <p:nvPr/>
            </p:nvSpPr>
            <p:spPr bwMode="auto">
              <a:xfrm>
                <a:off x="5136" y="2160"/>
                <a:ext cx="528" cy="268"/>
              </a:xfrm>
              <a:prstGeom prst="rect">
                <a:avLst/>
              </a:prstGeom>
              <a:noFill/>
              <a:ln w="9525">
                <a:noFill/>
                <a:miter lim="800000"/>
                <a:headEnd/>
                <a:tailEnd/>
              </a:ln>
            </p:spPr>
            <p:txBody>
              <a:bodyPr lIns="0" tIns="0" rIns="0" bIns="0" anchor="ctr" anchorCtr="1">
                <a:prstTxWarp prst="textNoShape">
                  <a:avLst/>
                </a:prstTxWarp>
              </a:bodyPr>
              <a:lstStyle/>
              <a:p>
                <a:pPr algn="ctr"/>
                <a:r>
                  <a:rPr lang="en-US" sz="1000" b="1">
                    <a:solidFill>
                      <a:srgbClr val="D9E2FC"/>
                    </a:solidFill>
                    <a:latin typeface="Verdana" pitchFamily="-65" charset="0"/>
                    <a:ea typeface="Osaka" pitchFamily="-65" charset="-128"/>
                    <a:cs typeface="Osaka" pitchFamily="-65" charset="-128"/>
                  </a:rPr>
                  <a:t>F10.7 Flux</a:t>
                </a:r>
              </a:p>
              <a:p>
                <a:pPr algn="ctr"/>
                <a:r>
                  <a:rPr lang="en-US" sz="1000" b="1">
                    <a:solidFill>
                      <a:srgbClr val="D9E2FC"/>
                    </a:solidFill>
                    <a:latin typeface="Verdana" pitchFamily="-65" charset="0"/>
                    <a:ea typeface="Osaka" pitchFamily="-65" charset="-128"/>
                    <a:cs typeface="Osaka" pitchFamily="-65" charset="-128"/>
                  </a:rPr>
                  <a:t>Gravity </a:t>
                </a:r>
              </a:p>
              <a:p>
                <a:pPr algn="ctr"/>
                <a:r>
                  <a:rPr lang="en-US" sz="1000" b="1">
                    <a:solidFill>
                      <a:srgbClr val="D9E2FC"/>
                    </a:solidFill>
                    <a:latin typeface="Verdana" pitchFamily="-65" charset="0"/>
                    <a:ea typeface="Osaka" pitchFamily="-65" charset="-128"/>
                    <a:cs typeface="Osaka" pitchFamily="-65" charset="-128"/>
                  </a:rPr>
                  <a:t>Waves</a:t>
                </a:r>
              </a:p>
            </p:txBody>
          </p:sp>
        </p:grpSp>
      </p:grpSp>
      <p:grpSp>
        <p:nvGrpSpPr>
          <p:cNvPr id="26" name="Group 60"/>
          <p:cNvGrpSpPr>
            <a:grpSpLocks/>
          </p:cNvGrpSpPr>
          <p:nvPr/>
        </p:nvGrpSpPr>
        <p:grpSpPr bwMode="auto">
          <a:xfrm>
            <a:off x="2362200" y="4648200"/>
            <a:ext cx="1447800" cy="1912938"/>
            <a:chOff x="48" y="1632"/>
            <a:chExt cx="912" cy="1205"/>
          </a:xfrm>
        </p:grpSpPr>
        <p:pic>
          <p:nvPicPr>
            <p:cNvPr id="17418" name="Picture 59"/>
            <p:cNvPicPr>
              <a:picLocks noChangeAspect="1" noChangeArrowheads="1"/>
            </p:cNvPicPr>
            <p:nvPr/>
          </p:nvPicPr>
          <p:blipFill>
            <a:blip r:embed="rId22"/>
            <a:srcRect/>
            <a:stretch>
              <a:fillRect/>
            </a:stretch>
          </p:blipFill>
          <p:spPr bwMode="auto">
            <a:xfrm>
              <a:off x="48" y="2016"/>
              <a:ext cx="912" cy="821"/>
            </a:xfrm>
            <a:prstGeom prst="rect">
              <a:avLst/>
            </a:prstGeom>
            <a:noFill/>
            <a:ln w="9525">
              <a:noFill/>
              <a:miter lim="800000"/>
              <a:headEnd/>
              <a:tailEnd/>
            </a:ln>
          </p:spPr>
        </p:pic>
        <p:sp>
          <p:nvSpPr>
            <p:cNvPr id="17419" name="Text Box 56"/>
            <p:cNvSpPr txBox="1">
              <a:spLocks noChangeArrowheads="1"/>
            </p:cNvSpPr>
            <p:nvPr/>
          </p:nvSpPr>
          <p:spPr bwMode="auto">
            <a:xfrm>
              <a:off x="192" y="1632"/>
              <a:ext cx="576" cy="478"/>
            </a:xfrm>
            <a:prstGeom prst="rect">
              <a:avLst/>
            </a:prstGeom>
            <a:solidFill>
              <a:srgbClr val="FFFFFF"/>
            </a:solidFill>
            <a:ln w="28575">
              <a:solidFill>
                <a:srgbClr val="FFCC00"/>
              </a:solidFill>
              <a:miter lim="800000"/>
              <a:headEnd/>
              <a:tailEnd/>
            </a:ln>
          </p:spPr>
          <p:txBody>
            <a:bodyPr wrap="none">
              <a:prstTxWarp prst="textNoShape">
                <a:avLst/>
              </a:prstTxWarp>
              <a:spAutoFit/>
            </a:bodyPr>
            <a:lstStyle/>
            <a:p>
              <a:pPr algn="ctr"/>
              <a:r>
                <a:rPr lang="en-US"/>
                <a:t>Graphical</a:t>
              </a:r>
            </a:p>
            <a:p>
              <a:pPr algn="ctr"/>
              <a:r>
                <a:rPr lang="en-US"/>
                <a:t>User</a:t>
              </a:r>
            </a:p>
            <a:p>
              <a:pPr algn="ctr"/>
              <a:r>
                <a:rPr lang="en-US"/>
                <a:t>Interface</a:t>
              </a:r>
            </a:p>
          </p:txBody>
        </p:sp>
      </p:gr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28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strVal val="4/3*#ppt_w"/>
                                          </p:val>
                                        </p:tav>
                                        <p:tav tm="100000">
                                          <p:val>
                                            <p:strVal val="#ppt_w"/>
                                          </p:val>
                                        </p:tav>
                                      </p:tavLst>
                                    </p:anim>
                                    <p:anim calcmode="lin" valueType="num">
                                      <p:cBhvr>
                                        <p:cTn id="16" dur="500" fill="hold"/>
                                        <p:tgtEl>
                                          <p:spTgt spid="20"/>
                                        </p:tgtEl>
                                        <p:attrNameLst>
                                          <p:attrName>ppt_h</p:attrName>
                                        </p:attrNameLst>
                                      </p:cBhvr>
                                      <p:tavLst>
                                        <p:tav tm="0">
                                          <p:val>
                                            <p:strVal val="4/3*#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ea typeface="ＭＳ Ｐゴシック" pitchFamily="-65" charset="-128"/>
                <a:cs typeface="ＭＳ Ｐゴシック" pitchFamily="-65" charset="-128"/>
              </a:rPr>
              <a:t>SWMF is Fully Operational</a:t>
            </a:r>
          </a:p>
        </p:txBody>
      </p:sp>
      <p:sp>
        <p:nvSpPr>
          <p:cNvPr id="44035" name="Content Placeholder 4"/>
          <p:cNvSpPr>
            <a:spLocks noGrp="1"/>
          </p:cNvSpPr>
          <p:nvPr>
            <p:ph idx="1"/>
          </p:nvPr>
        </p:nvSpPr>
        <p:spPr>
          <a:xfrm>
            <a:off x="685800" y="1219200"/>
            <a:ext cx="7772400" cy="5270500"/>
          </a:xfrm>
        </p:spPr>
        <p:txBody>
          <a:bodyPr/>
          <a:lstStyle/>
          <a:p>
            <a:r>
              <a:rPr lang="en-US" smtClean="0">
                <a:ea typeface="ＭＳ Ｐゴシック" pitchFamily="-65" charset="-128"/>
                <a:cs typeface="ＭＳ Ｐゴシック" pitchFamily="-65" charset="-128"/>
              </a:rPr>
              <a:t>SWMF is available for the community</a:t>
            </a:r>
          </a:p>
          <a:p>
            <a:pPr lvl="1"/>
            <a:r>
              <a:rPr lang="en-US" smtClean="0"/>
              <a:t>It is publicly available at </a:t>
            </a:r>
            <a:r>
              <a:rPr lang="en-US" smtClean="0">
                <a:hlinkClick r:id="rId2"/>
              </a:rPr>
              <a:t>http://csem.engin.umich.edu</a:t>
            </a:r>
            <a:endParaRPr lang="en-US" smtClean="0"/>
          </a:p>
          <a:p>
            <a:pPr lvl="1"/>
            <a:r>
              <a:rPr lang="en-US" smtClean="0"/>
              <a:t>It is available in “Runs-on-Request” mode at CCMC</a:t>
            </a:r>
          </a:p>
          <a:p>
            <a:pPr lvl="2"/>
            <a:r>
              <a:rPr lang="en-US" sz="1800" smtClean="0">
                <a:ea typeface="ＭＳ Ｐゴシック" pitchFamily="-65" charset="-128"/>
              </a:rPr>
              <a:t>There have been &gt;700 SWMF/BATS-R-US runs at CCMC</a:t>
            </a:r>
          </a:p>
          <a:p>
            <a:pPr lvl="1"/>
            <a:r>
              <a:rPr lang="en-US" smtClean="0"/>
              <a:t>SWMF/BATS-R-US is running 24/7 in real-time mode at CCMC since 2002</a:t>
            </a:r>
          </a:p>
          <a:p>
            <a:pPr lvl="1"/>
            <a:r>
              <a:rPr lang="en-US" smtClean="0"/>
              <a:t>SWMF is operating at several partner institutions (JPL, Rice, U. Alberta, George Mason U.)</a:t>
            </a:r>
          </a:p>
          <a:p>
            <a:r>
              <a:rPr lang="en-US" smtClean="0">
                <a:ea typeface="ＭＳ Ｐゴシック" pitchFamily="-65" charset="-128"/>
                <a:cs typeface="ＭＳ Ｐゴシック" pitchFamily="-65" charset="-128"/>
              </a:rPr>
              <a:t>SWMF is user friendly and well documented</a:t>
            </a:r>
          </a:p>
          <a:p>
            <a:pPr lvl="1"/>
            <a:r>
              <a:rPr lang="en-US" smtClean="0"/>
              <a:t>GUI</a:t>
            </a:r>
          </a:p>
          <a:p>
            <a:pPr lvl="1"/>
            <a:r>
              <a:rPr lang="en-US" smtClean="0"/>
              <a:t>Parameter editor</a:t>
            </a:r>
          </a:p>
          <a:p>
            <a:pPr lvl="1"/>
            <a:r>
              <a:rPr lang="en-US" smtClean="0"/>
              <a:t>~200 page User Manual</a:t>
            </a:r>
          </a:p>
          <a:p>
            <a:pPr lvl="1"/>
            <a:r>
              <a:rPr lang="en-US" smtClean="0"/>
              <a:t>Peer reviewed publications are describing methodology and algorithms (available at </a:t>
            </a:r>
            <a:r>
              <a:rPr lang="en-US" smtClean="0">
                <a:hlinkClick r:id="rId3"/>
              </a:rPr>
              <a:t>http://csem.engin.umich.edu</a:t>
            </a:r>
            <a:r>
              <a:rPr lang="en-US" smtClean="0"/>
              <a:t>)</a:t>
            </a:r>
          </a:p>
        </p:txBody>
      </p:sp>
      <p:sp>
        <p:nvSpPr>
          <p:cNvPr id="3" name="Slide Number Placeholder 2"/>
          <p:cNvSpPr>
            <a:spLocks noGrp="1"/>
          </p:cNvSpPr>
          <p:nvPr>
            <p:ph type="sldNum" sz="quarter" idx="10"/>
          </p:nvPr>
        </p:nvSpPr>
        <p:spPr/>
        <p:txBody>
          <a:bodyPr/>
          <a:lstStyle/>
          <a:p>
            <a:pPr>
              <a:defRPr/>
            </a:pPr>
            <a:fld id="{9633129E-F0AB-D74B-B610-E471200CFCB6}" type="slidenum">
              <a:rPr lang="en-US" smtClean="0"/>
              <a:pPr>
                <a:defRPr/>
              </a:pPr>
              <a:t>19</a:t>
            </a:fld>
            <a:endParaRPr lang="en-US"/>
          </a:p>
        </p:txBody>
      </p:sp>
      <p:sp>
        <p:nvSpPr>
          <p:cNvPr id="44037" name="Footer Placeholder 3"/>
          <p:cNvSpPr>
            <a:spLocks noGrp="1"/>
          </p:cNvSpPr>
          <p:nvPr>
            <p:ph type="ftr" sz="quarter" idx="11"/>
          </p:nvPr>
        </p:nvSpPr>
        <p:spPr>
          <a:noFill/>
        </p:spPr>
        <p:txBody>
          <a:bodyPr/>
          <a:lstStyle/>
          <a:p>
            <a:r>
              <a:rPr lang="en-US" smtClean="0">
                <a:latin typeface="Helvetica" pitchFamily="-65" charset="0"/>
              </a:rPr>
              <a:t>http://csem.engin.umich.edu</a:t>
            </a:r>
          </a:p>
        </p:txBody>
      </p:sp>
    </p:spTree>
  </p:cSld>
  <p:clrMapOvr>
    <a:masterClrMapping/>
  </p:clrMapOvr>
  <p:transition>
    <p:wheel spokes="8"/>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mtClean="0">
                <a:ea typeface="ＭＳ Ｐゴシック" pitchFamily="-65" charset="-128"/>
                <a:cs typeface="ＭＳ Ｐゴシック" pitchFamily="-65" charset="-128"/>
              </a:rPr>
              <a:t>Future Work</a:t>
            </a:r>
          </a:p>
        </p:txBody>
      </p:sp>
      <p:sp>
        <p:nvSpPr>
          <p:cNvPr id="45059" name="Content Placeholder 2"/>
          <p:cNvSpPr>
            <a:spLocks noGrp="1"/>
          </p:cNvSpPr>
          <p:nvPr>
            <p:ph idx="1"/>
          </p:nvPr>
        </p:nvSpPr>
        <p:spPr>
          <a:xfrm>
            <a:off x="685800" y="1219200"/>
            <a:ext cx="7772400" cy="5219700"/>
          </a:xfrm>
        </p:spPr>
        <p:txBody>
          <a:bodyPr/>
          <a:lstStyle/>
          <a:p>
            <a:pPr>
              <a:spcBef>
                <a:spcPts val="125"/>
              </a:spcBef>
            </a:pPr>
            <a:r>
              <a:rPr lang="en-US" smtClean="0">
                <a:ea typeface="ＭＳ Ｐゴシック" pitchFamily="-65" charset="-128"/>
                <a:cs typeface="ＭＳ Ｐゴシック" pitchFamily="-65" charset="-128"/>
              </a:rPr>
              <a:t>Code development</a:t>
            </a:r>
          </a:p>
          <a:p>
            <a:pPr lvl="1">
              <a:spcBef>
                <a:spcPts val="125"/>
              </a:spcBef>
            </a:pPr>
            <a:r>
              <a:rPr lang="en-US" smtClean="0"/>
              <a:t>Multi-fluid, Hall, anisotropic pressure, electron temperature</a:t>
            </a:r>
          </a:p>
          <a:p>
            <a:pPr>
              <a:spcBef>
                <a:spcPts val="125"/>
              </a:spcBef>
            </a:pPr>
            <a:r>
              <a:rPr lang="en-US" smtClean="0">
                <a:ea typeface="ＭＳ Ｐゴシック" pitchFamily="-65" charset="-128"/>
                <a:cs typeface="ＭＳ Ｐゴシック" pitchFamily="-65" charset="-128"/>
              </a:rPr>
              <a:t>Physics applications</a:t>
            </a:r>
          </a:p>
          <a:p>
            <a:pPr lvl="1">
              <a:spcBef>
                <a:spcPts val="125"/>
              </a:spcBef>
            </a:pPr>
            <a:r>
              <a:rPr lang="en-US" smtClean="0"/>
              <a:t>CME initiation, magnetosphere, GIC </a:t>
            </a:r>
          </a:p>
          <a:p>
            <a:pPr>
              <a:spcBef>
                <a:spcPts val="125"/>
              </a:spcBef>
            </a:pPr>
            <a:r>
              <a:rPr lang="en-US" smtClean="0">
                <a:ea typeface="ＭＳ Ｐゴシック" pitchFamily="-65" charset="-128"/>
                <a:cs typeface="ＭＳ Ｐゴシック" pitchFamily="-65" charset="-128"/>
              </a:rPr>
              <a:t>Data assimilation</a:t>
            </a:r>
          </a:p>
          <a:p>
            <a:pPr>
              <a:spcBef>
                <a:spcPts val="125"/>
              </a:spcBef>
            </a:pPr>
            <a:r>
              <a:rPr lang="en-US" smtClean="0">
                <a:ea typeface="ＭＳ Ｐゴシック" pitchFamily="-65" charset="-128"/>
                <a:cs typeface="ＭＳ Ｐゴシック" pitchFamily="-65" charset="-128"/>
              </a:rPr>
              <a:t>Quantitative validation</a:t>
            </a:r>
          </a:p>
          <a:p>
            <a:pPr>
              <a:spcBef>
                <a:spcPts val="125"/>
              </a:spcBef>
            </a:pPr>
            <a:r>
              <a:rPr lang="en-US" smtClean="0">
                <a:ea typeface="ＭＳ Ｐゴシック" pitchFamily="-65" charset="-128"/>
                <a:cs typeface="ＭＳ Ｐゴシック" pitchFamily="-65" charset="-128"/>
              </a:rPr>
              <a:t>Transition to operations</a:t>
            </a:r>
          </a:p>
          <a:p>
            <a:pPr lvl="1">
              <a:spcBef>
                <a:spcPts val="125"/>
              </a:spcBef>
            </a:pPr>
            <a:r>
              <a:rPr lang="en-US" smtClean="0"/>
              <a:t>NOAA SWPC, AFWA, AFRL, others if interested</a:t>
            </a:r>
          </a:p>
          <a:p>
            <a:pPr>
              <a:spcBef>
                <a:spcPts val="125"/>
              </a:spcBef>
            </a:pPr>
            <a:r>
              <a:rPr lang="en-US" smtClean="0">
                <a:ea typeface="ＭＳ Ｐゴシック" pitchFamily="-65" charset="-128"/>
                <a:cs typeface="ＭＳ Ｐゴシック" pitchFamily="-65" charset="-128"/>
              </a:rPr>
              <a:t>Major ongoing projects</a:t>
            </a:r>
          </a:p>
          <a:p>
            <a:pPr lvl="1">
              <a:spcBef>
                <a:spcPts val="125"/>
              </a:spcBef>
            </a:pPr>
            <a:r>
              <a:rPr lang="en-US" smtClean="0"/>
              <a:t>CCHM &amp; CWMM: NASA LWS – NSF ATM – AFOSR strategic capabilities</a:t>
            </a:r>
          </a:p>
          <a:p>
            <a:pPr lvl="1">
              <a:spcBef>
                <a:spcPts val="125"/>
              </a:spcBef>
            </a:pPr>
            <a:r>
              <a:rPr lang="en-US" smtClean="0"/>
              <a:t>VxO: Seamlessly combines simulation results with observations</a:t>
            </a:r>
          </a:p>
          <a:p>
            <a:pPr lvl="1">
              <a:spcBef>
                <a:spcPts val="125"/>
              </a:spcBef>
            </a:pPr>
            <a:r>
              <a:rPr lang="en-US" smtClean="0"/>
              <a:t>CRASH: NNSA predictive science center – will develop high-performance radiation MHD code</a:t>
            </a:r>
            <a:endParaRPr lang="en-US"/>
          </a:p>
        </p:txBody>
      </p:sp>
      <p:sp>
        <p:nvSpPr>
          <p:cNvPr id="4" name="Slide Number Placeholder 3"/>
          <p:cNvSpPr>
            <a:spLocks noGrp="1"/>
          </p:cNvSpPr>
          <p:nvPr>
            <p:ph type="sldNum" sz="quarter" idx="10"/>
          </p:nvPr>
        </p:nvSpPr>
        <p:spPr/>
        <p:txBody>
          <a:bodyPr/>
          <a:lstStyle/>
          <a:p>
            <a:pPr>
              <a:defRPr/>
            </a:pPr>
            <a:fld id="{436D5822-DE21-024C-AA21-2879DEA7431F}" type="slidenum">
              <a:rPr lang="en-US" smtClean="0"/>
              <a:pPr>
                <a:defRPr/>
              </a:pPr>
              <a:t>20</a:t>
            </a:fld>
            <a:endParaRPr lang="en-US"/>
          </a:p>
        </p:txBody>
      </p:sp>
      <p:sp>
        <p:nvSpPr>
          <p:cNvPr id="45061" name="Footer Placeholder 4"/>
          <p:cNvSpPr>
            <a:spLocks noGrp="1"/>
          </p:cNvSpPr>
          <p:nvPr>
            <p:ph type="ftr" sz="quarter" idx="11"/>
          </p:nvPr>
        </p:nvSpPr>
        <p:spPr>
          <a:noFill/>
        </p:spPr>
        <p:txBody>
          <a:bodyPr/>
          <a:lstStyle/>
          <a:p>
            <a:r>
              <a:rPr lang="en-US" smtClean="0">
                <a:latin typeface="Helvetica" pitchFamily="-65" charset="0"/>
              </a:rPr>
              <a:t>http://csem.engin.umich.edu</a:t>
            </a:r>
          </a:p>
        </p:txBody>
      </p:sp>
    </p:spTree>
  </p:cSld>
  <p:clrMapOvr>
    <a:masterClrMapping/>
  </p:clrMapOvr>
  <p:transition>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6" descr="flare"/>
          <p:cNvPicPr>
            <a:picLocks noChangeAspect="1" noChangeArrowheads="1"/>
          </p:cNvPicPr>
          <p:nvPr/>
        </p:nvPicPr>
        <p:blipFill>
          <a:blip r:embed="rId3"/>
          <a:srcRect/>
          <a:stretch>
            <a:fillRect/>
          </a:stretch>
        </p:blipFill>
        <p:spPr bwMode="auto">
          <a:xfrm>
            <a:off x="7466013" y="1084263"/>
            <a:ext cx="1677987" cy="1676400"/>
          </a:xfrm>
          <a:prstGeom prst="rect">
            <a:avLst/>
          </a:prstGeom>
          <a:noFill/>
          <a:ln w="9525">
            <a:noFill/>
            <a:miter lim="800000"/>
            <a:headEnd/>
            <a:tailEnd/>
          </a:ln>
        </p:spPr>
      </p:pic>
      <p:pic>
        <p:nvPicPr>
          <p:cNvPr id="18435" name="Picture 13"/>
          <p:cNvPicPr>
            <a:picLocks noChangeAspect="1" noChangeArrowheads="1"/>
          </p:cNvPicPr>
          <p:nvPr/>
        </p:nvPicPr>
        <mc:AlternateContent xmlns:ma="http://schemas.microsoft.com/office/mac/drawingml/2008/main">
          <mc:Choice Requires="ma">
            <p:blipFill>
              <a:blip r:embed="rId4"/>
              <a:srcRect/>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rcRect/>
              <a:stretch>
                <a:fillRect/>
              </a:stretch>
            </p:blipFill>
          </mc:Fallback>
        </mc:AlternateContent>
        <p:spPr bwMode="auto">
          <a:xfrm>
            <a:off x="6718300" y="4248150"/>
            <a:ext cx="2425700" cy="2398713"/>
          </a:xfrm>
          <a:prstGeom prst="rect">
            <a:avLst/>
          </a:prstGeom>
          <a:noFill/>
          <a:ln w="9525">
            <a:noFill/>
            <a:miter lim="800000"/>
            <a:headEnd/>
            <a:tailEnd/>
          </a:ln>
        </p:spPr>
      </p:pic>
      <p:pic>
        <p:nvPicPr>
          <p:cNvPr id="18436" name="Picture 5" descr="titan"/>
          <p:cNvPicPr>
            <a:picLocks noChangeAspect="1" noChangeArrowheads="1"/>
          </p:cNvPicPr>
          <p:nvPr/>
        </p:nvPicPr>
        <p:blipFill>
          <a:blip r:embed="rId6"/>
          <a:srcRect/>
          <a:stretch>
            <a:fillRect/>
          </a:stretch>
        </p:blipFill>
        <p:spPr bwMode="auto">
          <a:xfrm>
            <a:off x="5664200" y="1066800"/>
            <a:ext cx="1898650" cy="1704975"/>
          </a:xfrm>
          <a:prstGeom prst="rect">
            <a:avLst/>
          </a:prstGeom>
          <a:noFill/>
          <a:ln w="9525">
            <a:noFill/>
            <a:miter lim="800000"/>
            <a:headEnd/>
            <a:tailEnd/>
          </a:ln>
        </p:spPr>
      </p:pic>
      <p:pic>
        <p:nvPicPr>
          <p:cNvPr id="18437" name="Picture 8"/>
          <p:cNvPicPr>
            <a:picLocks noChangeAspect="1" noChangeArrowheads="1"/>
          </p:cNvPicPr>
          <p:nvPr/>
        </p:nvPicPr>
        <p:blipFill>
          <a:blip r:embed="rId7"/>
          <a:srcRect/>
          <a:stretch>
            <a:fillRect/>
          </a:stretch>
        </p:blipFill>
        <p:spPr bwMode="auto">
          <a:xfrm>
            <a:off x="5656263" y="2747963"/>
            <a:ext cx="3487737" cy="1516062"/>
          </a:xfrm>
          <a:prstGeom prst="rect">
            <a:avLst/>
          </a:prstGeom>
          <a:noFill/>
          <a:ln w="9525">
            <a:noFill/>
            <a:miter lim="800000"/>
            <a:headEnd/>
            <a:tailEnd/>
          </a:ln>
        </p:spPr>
      </p:pic>
      <p:sp>
        <p:nvSpPr>
          <p:cNvPr id="18438" name="Rectangle 9"/>
          <p:cNvSpPr>
            <a:spLocks noGrp="1" noChangeArrowheads="1"/>
          </p:cNvSpPr>
          <p:nvPr>
            <p:ph type="title"/>
          </p:nvPr>
        </p:nvSpPr>
        <p:spPr>
          <a:xfrm>
            <a:off x="1905000" y="198438"/>
            <a:ext cx="6096000" cy="519112"/>
          </a:xfrm>
        </p:spPr>
        <p:txBody>
          <a:bodyPr/>
          <a:lstStyle/>
          <a:p>
            <a:r>
              <a:rPr lang="en-US" smtClean="0">
                <a:ea typeface="ＭＳ Ｐゴシック" pitchFamily="-65" charset="-128"/>
                <a:cs typeface="ＭＳ Ｐゴシック" pitchFamily="-65" charset="-128"/>
              </a:rPr>
              <a:t>BATS-R-US is a Multi-Physics Code</a:t>
            </a:r>
          </a:p>
        </p:txBody>
      </p:sp>
      <p:sp>
        <p:nvSpPr>
          <p:cNvPr id="18439" name="Rectangle 10"/>
          <p:cNvSpPr>
            <a:spLocks noGrp="1" noChangeArrowheads="1"/>
          </p:cNvSpPr>
          <p:nvPr>
            <p:ph type="body" idx="1"/>
          </p:nvPr>
        </p:nvSpPr>
        <p:spPr>
          <a:xfrm>
            <a:off x="381000" y="1066800"/>
            <a:ext cx="8077200" cy="5640388"/>
          </a:xfrm>
        </p:spPr>
        <p:txBody>
          <a:bodyPr/>
          <a:lstStyle/>
          <a:p>
            <a:pPr>
              <a:spcBef>
                <a:spcPts val="125"/>
              </a:spcBef>
            </a:pPr>
            <a:r>
              <a:rPr lang="en-US" smtClean="0">
                <a:ea typeface="ＭＳ Ｐゴシック" pitchFamily="-65" charset="-128"/>
                <a:cs typeface="ＭＳ Ｐゴシック" pitchFamily="-65" charset="-128"/>
              </a:rPr>
              <a:t>Compressible fluid dynamics</a:t>
            </a:r>
          </a:p>
          <a:p>
            <a:pPr>
              <a:spcBef>
                <a:spcPts val="125"/>
              </a:spcBef>
            </a:pPr>
            <a:r>
              <a:rPr lang="en-US" smtClean="0">
                <a:ea typeface="ＭＳ Ｐゴシック" pitchFamily="-65" charset="-128"/>
                <a:cs typeface="ＭＳ Ｐゴシック" pitchFamily="-65" charset="-128"/>
              </a:rPr>
              <a:t>Ideal MHD with mass addition</a:t>
            </a:r>
          </a:p>
          <a:p>
            <a:pPr>
              <a:spcBef>
                <a:spcPts val="125"/>
              </a:spcBef>
            </a:pPr>
            <a:r>
              <a:rPr lang="en-US" smtClean="0">
                <a:ea typeface="ＭＳ Ｐゴシック" pitchFamily="-65" charset="-128"/>
                <a:cs typeface="ＭＳ Ｐゴシック" pitchFamily="-65" charset="-128"/>
              </a:rPr>
              <a:t>Resistive MHD</a:t>
            </a:r>
          </a:p>
          <a:p>
            <a:pPr lvl="1">
              <a:spcBef>
                <a:spcPts val="125"/>
              </a:spcBef>
            </a:pPr>
            <a:r>
              <a:rPr lang="en-US" smtClean="0"/>
              <a:t>Current driven resistivity models</a:t>
            </a:r>
          </a:p>
          <a:p>
            <a:pPr lvl="1">
              <a:spcBef>
                <a:spcPts val="125"/>
              </a:spcBef>
            </a:pPr>
            <a:r>
              <a:rPr lang="en-US" smtClean="0"/>
              <a:t>Non-gyrotropic resistivity model</a:t>
            </a:r>
          </a:p>
          <a:p>
            <a:pPr>
              <a:spcBef>
                <a:spcPts val="125"/>
              </a:spcBef>
            </a:pPr>
            <a:r>
              <a:rPr lang="en-US" smtClean="0">
                <a:ea typeface="ＭＳ Ｐゴシック" pitchFamily="-65" charset="-128"/>
                <a:cs typeface="ＭＳ Ｐゴシック" pitchFamily="-65" charset="-128"/>
              </a:rPr>
              <a:t>Hall MHD</a:t>
            </a:r>
          </a:p>
          <a:p>
            <a:pPr lvl="1">
              <a:spcBef>
                <a:spcPts val="125"/>
              </a:spcBef>
            </a:pPr>
            <a:r>
              <a:rPr lang="en-US" smtClean="0"/>
              <a:t>Keeps the Hall term in Ohm’s law</a:t>
            </a:r>
          </a:p>
          <a:p>
            <a:pPr lvl="1">
              <a:spcBef>
                <a:spcPts val="125"/>
              </a:spcBef>
            </a:pPr>
            <a:r>
              <a:rPr lang="en-US" smtClean="0"/>
              <a:t> More realistic reconnection rate</a:t>
            </a:r>
          </a:p>
          <a:p>
            <a:pPr>
              <a:spcBef>
                <a:spcPts val="125"/>
              </a:spcBef>
            </a:pPr>
            <a:r>
              <a:rPr lang="en-US" smtClean="0">
                <a:ea typeface="ＭＳ Ｐゴシック" pitchFamily="-65" charset="-128"/>
                <a:cs typeface="ＭＳ Ｐゴシック" pitchFamily="-65" charset="-128"/>
              </a:rPr>
              <a:t>Semi-relativistic MHD</a:t>
            </a:r>
          </a:p>
          <a:p>
            <a:pPr lvl="1">
              <a:spcBef>
                <a:spcPts val="125"/>
              </a:spcBef>
            </a:pPr>
            <a:r>
              <a:rPr lang="en-US" smtClean="0"/>
              <a:t>Displacement current is kept in Amp</a:t>
            </a:r>
            <a:r>
              <a:rPr lang="en-US" altLang="ja-JP" smtClean="0"/>
              <a:t>ère’s law</a:t>
            </a:r>
          </a:p>
          <a:p>
            <a:pPr lvl="1">
              <a:spcBef>
                <a:spcPts val="125"/>
              </a:spcBef>
            </a:pPr>
            <a:r>
              <a:rPr lang="en-US" altLang="ja-JP" smtClean="0"/>
              <a:t>Limits all wave speeds by c</a:t>
            </a:r>
            <a:endParaRPr lang="en-US" smtClean="0"/>
          </a:p>
          <a:p>
            <a:pPr>
              <a:spcBef>
                <a:spcPts val="125"/>
              </a:spcBef>
            </a:pPr>
            <a:r>
              <a:rPr lang="en-US" smtClean="0">
                <a:ea typeface="ＭＳ Ｐゴシック" pitchFamily="-65" charset="-128"/>
                <a:cs typeface="ＭＳ Ｐゴシック" pitchFamily="-65" charset="-128"/>
              </a:rPr>
              <a:t>Physics-based energy transport</a:t>
            </a:r>
          </a:p>
          <a:p>
            <a:pPr lvl="1">
              <a:spcBef>
                <a:spcPts val="125"/>
              </a:spcBef>
            </a:pPr>
            <a:r>
              <a:rPr lang="en-US" smtClean="0"/>
              <a:t>Heat conduction</a:t>
            </a:r>
          </a:p>
          <a:p>
            <a:pPr lvl="1">
              <a:spcBef>
                <a:spcPts val="125"/>
              </a:spcBef>
            </a:pPr>
            <a:r>
              <a:rPr lang="en-US" smtClean="0"/>
              <a:t>Wave energy transport</a:t>
            </a:r>
          </a:p>
          <a:p>
            <a:pPr>
              <a:spcBef>
                <a:spcPts val="125"/>
              </a:spcBef>
            </a:pPr>
            <a:r>
              <a:rPr lang="en-US" smtClean="0">
                <a:ea typeface="ＭＳ Ｐゴシック" pitchFamily="-65" charset="-128"/>
                <a:cs typeface="ＭＳ Ｐゴシック" pitchFamily="-65" charset="-128"/>
              </a:rPr>
              <a:t>Multi-species/Multi-fluid MHD</a:t>
            </a:r>
          </a:p>
          <a:p>
            <a:pPr lvl="1">
              <a:spcBef>
                <a:spcPts val="125"/>
              </a:spcBef>
            </a:pPr>
            <a:r>
              <a:rPr lang="en-US" smtClean="0"/>
              <a:t>Separate continuity, momentum and energy equations</a:t>
            </a:r>
            <a:endParaRPr lang="en-US"/>
          </a:p>
        </p:txBody>
      </p:sp>
      <p:sp>
        <p:nvSpPr>
          <p:cNvPr id="18440" name="Rectangle 4"/>
          <p:cNvSpPr>
            <a:spLocks noGrp="1" noChangeArrowheads="1"/>
          </p:cNvSpPr>
          <p:nvPr>
            <p:ph type="body" sz="half" idx="4294967295"/>
          </p:nvPr>
        </p:nvSpPr>
        <p:spPr>
          <a:xfrm>
            <a:off x="5038725" y="1066800"/>
            <a:ext cx="4105275" cy="696913"/>
          </a:xfrm>
        </p:spPr>
        <p:txBody>
          <a:bodyPr/>
          <a:lstStyle/>
          <a:p>
            <a:pPr>
              <a:buFontTx/>
              <a:buNone/>
            </a:pPr>
            <a:endParaRPr lang="en-US" sz="2000">
              <a:ea typeface="ＭＳ Ｐゴシック" pitchFamily="-65" charset="-128"/>
              <a:cs typeface="ＭＳ Ｐゴシック" pitchFamily="-65" charset="-128"/>
            </a:endParaRPr>
          </a:p>
          <a:p>
            <a:endParaRPr lang="en-US" sz="2000">
              <a:ea typeface="ＭＳ Ｐゴシック" pitchFamily="-65" charset="-128"/>
              <a:cs typeface="ＭＳ Ｐゴシック" pitchFamily="-65" charset="-128"/>
            </a:endParaRPr>
          </a:p>
        </p:txBody>
      </p:sp>
      <p:sp>
        <p:nvSpPr>
          <p:cNvPr id="15" name="Slide Number Placeholder 14"/>
          <p:cNvSpPr>
            <a:spLocks noGrp="1"/>
          </p:cNvSpPr>
          <p:nvPr>
            <p:ph type="sldNum" sz="quarter" idx="10"/>
          </p:nvPr>
        </p:nvSpPr>
        <p:spPr/>
        <p:txBody>
          <a:bodyPr/>
          <a:lstStyle/>
          <a:p>
            <a:pPr>
              <a:defRPr/>
            </a:pPr>
            <a:fld id="{0C61A6ED-A526-A24D-A214-2F5AA83977BB}" type="slidenum">
              <a:rPr lang="en-US" smtClean="0"/>
              <a:pPr>
                <a:defRPr/>
              </a:pPr>
              <a:t>2</a:t>
            </a:fld>
            <a:endParaRPr lang="en-US"/>
          </a:p>
        </p:txBody>
      </p:sp>
      <p:sp>
        <p:nvSpPr>
          <p:cNvPr id="18442" name="Footer Placeholder 15"/>
          <p:cNvSpPr>
            <a:spLocks noGrp="1"/>
          </p:cNvSpPr>
          <p:nvPr>
            <p:ph type="ftr" sz="quarter" idx="11"/>
          </p:nvPr>
        </p:nvSpPr>
        <p:spPr>
          <a:noFill/>
        </p:spPr>
        <p:txBody>
          <a:bodyPr/>
          <a:lstStyle/>
          <a:p>
            <a:r>
              <a:rPr lang="en-US" smtClean="0">
                <a:latin typeface="Helvetica" pitchFamily="-65" charset="0"/>
              </a:rPr>
              <a:t>http://csem.engin.umich.edu</a:t>
            </a:r>
          </a:p>
        </p:txBody>
      </p:sp>
    </p:spTree>
  </p:cSld>
  <p:clrMapOvr>
    <a:masterClrMapping/>
  </p:clrMapOvr>
  <p:transition>
    <p:wheel spokes="8"/>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ea typeface="ＭＳ Ｐゴシック" pitchFamily="-65" charset="-128"/>
                <a:cs typeface="ＭＳ Ｐゴシック" pitchFamily="-65" charset="-128"/>
              </a:rPr>
              <a:t>GUI: Code Cotrol</a:t>
            </a:r>
            <a:br>
              <a:rPr lang="en-US" smtClean="0">
                <a:ea typeface="ＭＳ Ｐゴシック" pitchFamily="-65" charset="-128"/>
                <a:cs typeface="ＭＳ Ｐゴシック" pitchFamily="-65" charset="-128"/>
              </a:rPr>
            </a:br>
            <a:r>
              <a:rPr lang="en-US" sz="1800" smtClean="0">
                <a:ea typeface="ＭＳ Ｐゴシック" pitchFamily="-65" charset="-128"/>
                <a:cs typeface="ＭＳ Ｐゴシック" pitchFamily="-65" charset="-128"/>
              </a:rPr>
              <a:t>(De Zeeuw)</a:t>
            </a:r>
            <a:endParaRPr lang="en-US" smtClean="0">
              <a:ea typeface="ＭＳ Ｐゴシック" pitchFamily="-65" charset="-128"/>
              <a:cs typeface="ＭＳ Ｐゴシック" pitchFamily="-65" charset="-128"/>
            </a:endParaRPr>
          </a:p>
        </p:txBody>
      </p:sp>
      <p:sp>
        <p:nvSpPr>
          <p:cNvPr id="20483" name="Content Placeholder 7"/>
          <p:cNvSpPr>
            <a:spLocks noGrp="1"/>
          </p:cNvSpPr>
          <p:nvPr>
            <p:ph idx="1"/>
          </p:nvPr>
        </p:nvSpPr>
        <p:spPr>
          <a:xfrm>
            <a:off x="5791200" y="1219200"/>
            <a:ext cx="3200400" cy="2124075"/>
          </a:xfrm>
        </p:spPr>
        <p:txBody>
          <a:bodyPr/>
          <a:lstStyle/>
          <a:p>
            <a:r>
              <a:rPr lang="en-US" smtClean="0">
                <a:ea typeface="ＭＳ Ｐゴシック" pitchFamily="-65" charset="-128"/>
                <a:cs typeface="ＭＳ Ｐゴシック" pitchFamily="-65" charset="-128"/>
              </a:rPr>
              <a:t>Components of the framework can be easily selected for use.</a:t>
            </a:r>
          </a:p>
          <a:p>
            <a:r>
              <a:rPr lang="en-US" smtClean="0">
                <a:ea typeface="ＭＳ Ｐゴシック" pitchFamily="-65" charset="-128"/>
                <a:cs typeface="ＭＳ Ｐゴシック" pitchFamily="-65" charset="-128"/>
              </a:rPr>
              <a:t>Some components have multiple versions or even alternative models.</a:t>
            </a:r>
          </a:p>
          <a:p>
            <a:endParaRPr lang="en-US">
              <a:ea typeface="ＭＳ Ｐゴシック" pitchFamily="-65" charset="-128"/>
              <a:cs typeface="ＭＳ Ｐゴシック" pitchFamily="-65" charset="-128"/>
            </a:endParaRPr>
          </a:p>
        </p:txBody>
      </p:sp>
      <p:sp>
        <p:nvSpPr>
          <p:cNvPr id="4" name="Slide Number Placeholder 3"/>
          <p:cNvSpPr>
            <a:spLocks noGrp="1"/>
          </p:cNvSpPr>
          <p:nvPr>
            <p:ph type="sldNum" sz="quarter" idx="10"/>
          </p:nvPr>
        </p:nvSpPr>
        <p:spPr/>
        <p:txBody>
          <a:bodyPr/>
          <a:lstStyle/>
          <a:p>
            <a:pPr>
              <a:defRPr/>
            </a:pPr>
            <a:fld id="{1595E6A1-ECF7-9B41-B7B2-D4B2840EF771}" type="slidenum">
              <a:rPr lang="en-US" smtClean="0"/>
              <a:pPr>
                <a:defRPr/>
              </a:pPr>
              <a:t>3</a:t>
            </a:fld>
            <a:endParaRPr lang="en-US"/>
          </a:p>
        </p:txBody>
      </p:sp>
      <p:pic>
        <p:nvPicPr>
          <p:cNvPr id="20485" name="Picture 2" descr="code"/>
          <p:cNvPicPr>
            <a:picLocks noChangeAspect="1" noChangeArrowheads="1"/>
          </p:cNvPicPr>
          <p:nvPr/>
        </p:nvPicPr>
        <p:blipFill>
          <a:blip r:embed="rId2"/>
          <a:srcRect/>
          <a:stretch>
            <a:fillRect/>
          </a:stretch>
        </p:blipFill>
        <p:spPr bwMode="auto">
          <a:xfrm>
            <a:off x="0" y="1009650"/>
            <a:ext cx="5791200" cy="5848350"/>
          </a:xfrm>
          <a:prstGeom prst="rect">
            <a:avLst/>
          </a:prstGeom>
          <a:noFill/>
          <a:ln w="9525">
            <a:noFill/>
            <a:miter lim="800000"/>
            <a:headEnd/>
            <a:tailEnd/>
          </a:ln>
        </p:spPr>
      </p:pic>
      <p:sp>
        <p:nvSpPr>
          <p:cNvPr id="20486" name="Footer Placeholder 4"/>
          <p:cNvSpPr>
            <a:spLocks noGrp="1"/>
          </p:cNvSpPr>
          <p:nvPr>
            <p:ph type="ftr" sz="quarter" idx="11"/>
          </p:nvPr>
        </p:nvSpPr>
        <p:spPr>
          <a:noFill/>
        </p:spPr>
        <p:txBody>
          <a:bodyPr/>
          <a:lstStyle/>
          <a:p>
            <a:r>
              <a:rPr lang="en-US" smtClean="0">
                <a:latin typeface="Helvetica" pitchFamily="-65" charset="0"/>
              </a:rPr>
              <a:t>http://csem.engin.umich.edu</a:t>
            </a:r>
          </a:p>
        </p:txBody>
      </p:sp>
    </p:spTree>
  </p:cSld>
  <p:clrMapOvr>
    <a:masterClrMapping/>
  </p:clrMapOvr>
  <p:transition>
    <p:wheel spokes="8"/>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a:xfrm>
            <a:off x="2133600" y="0"/>
            <a:ext cx="5791200" cy="800100"/>
          </a:xfrm>
        </p:spPr>
        <p:txBody>
          <a:bodyPr/>
          <a:lstStyle/>
          <a:p>
            <a:r>
              <a:rPr lang="en-US" smtClean="0">
                <a:ea typeface="ＭＳ Ｐゴシック" pitchFamily="-65" charset="-128"/>
                <a:cs typeface="ＭＳ Ｐゴシック" pitchFamily="-65" charset="-128"/>
              </a:rPr>
              <a:t>GUI: Parameter Editor</a:t>
            </a:r>
            <a:br>
              <a:rPr lang="en-US" smtClean="0">
                <a:ea typeface="ＭＳ Ｐゴシック" pitchFamily="-65" charset="-128"/>
                <a:cs typeface="ＭＳ Ｐゴシック" pitchFamily="-65" charset="-128"/>
              </a:rPr>
            </a:br>
            <a:r>
              <a:rPr lang="en-US" sz="1800" smtClean="0">
                <a:ea typeface="ＭＳ Ｐゴシック" pitchFamily="-65" charset="-128"/>
                <a:cs typeface="ＭＳ Ｐゴシック" pitchFamily="-65" charset="-128"/>
              </a:rPr>
              <a:t>(Toth)</a:t>
            </a:r>
            <a:endParaRPr lang="en-US" smtClean="0">
              <a:ea typeface="ＭＳ Ｐゴシック" pitchFamily="-65" charset="-128"/>
              <a:cs typeface="ＭＳ Ｐゴシック" pitchFamily="-65" charset="-128"/>
            </a:endParaRPr>
          </a:p>
        </p:txBody>
      </p:sp>
      <p:sp>
        <p:nvSpPr>
          <p:cNvPr id="3" name="Slide Number Placeholder 2"/>
          <p:cNvSpPr>
            <a:spLocks noGrp="1"/>
          </p:cNvSpPr>
          <p:nvPr>
            <p:ph type="sldNum" sz="quarter" idx="10"/>
          </p:nvPr>
        </p:nvSpPr>
        <p:spPr/>
        <p:txBody>
          <a:bodyPr/>
          <a:lstStyle/>
          <a:p>
            <a:pPr>
              <a:defRPr/>
            </a:pPr>
            <a:fld id="{2A89CF47-E6F8-784D-943B-40D3844ED35B}" type="slidenum">
              <a:rPr lang="en-US" smtClean="0"/>
              <a:pPr>
                <a:defRPr/>
              </a:pPr>
              <a:t>4</a:t>
            </a:fld>
            <a:endParaRPr lang="en-US"/>
          </a:p>
        </p:txBody>
      </p:sp>
      <p:pic>
        <p:nvPicPr>
          <p:cNvPr id="21508" name="Picture 2" descr="ParamEditor"/>
          <p:cNvPicPr>
            <a:picLocks noChangeAspect="1" noChangeArrowheads="1"/>
          </p:cNvPicPr>
          <p:nvPr/>
        </p:nvPicPr>
        <p:blipFill>
          <a:blip r:embed="rId2"/>
          <a:srcRect/>
          <a:stretch>
            <a:fillRect/>
          </a:stretch>
        </p:blipFill>
        <p:spPr bwMode="auto">
          <a:xfrm>
            <a:off x="381000" y="990600"/>
            <a:ext cx="8175625" cy="5867400"/>
          </a:xfrm>
          <a:prstGeom prst="rect">
            <a:avLst/>
          </a:prstGeom>
          <a:noFill/>
          <a:ln w="9525">
            <a:noFill/>
            <a:miter lim="800000"/>
            <a:headEnd/>
            <a:tailEnd/>
          </a:ln>
        </p:spPr>
      </p:pic>
      <p:sp>
        <p:nvSpPr>
          <p:cNvPr id="21509" name="Footer Placeholder 3"/>
          <p:cNvSpPr>
            <a:spLocks noGrp="1"/>
          </p:cNvSpPr>
          <p:nvPr>
            <p:ph type="ftr" sz="quarter" idx="11"/>
          </p:nvPr>
        </p:nvSpPr>
        <p:spPr>
          <a:noFill/>
        </p:spPr>
        <p:txBody>
          <a:bodyPr/>
          <a:lstStyle/>
          <a:p>
            <a:r>
              <a:rPr lang="en-US" smtClean="0">
                <a:latin typeface="Helvetica" pitchFamily="-65" charset="0"/>
              </a:rPr>
              <a:t>http://csem.engin.umich.edu</a:t>
            </a:r>
          </a:p>
        </p:txBody>
      </p:sp>
    </p:spTree>
  </p:cSld>
  <p:clrMapOvr>
    <a:masterClrMapping/>
  </p:clrMapOvr>
  <p:transition>
    <p:wheel spokes="8"/>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7"/>
          <p:cNvSpPr>
            <a:spLocks noGrp="1"/>
          </p:cNvSpPr>
          <p:nvPr>
            <p:ph type="title"/>
          </p:nvPr>
        </p:nvSpPr>
        <p:spPr>
          <a:xfrm>
            <a:off x="2133600" y="0"/>
            <a:ext cx="5638800" cy="800100"/>
          </a:xfrm>
        </p:spPr>
        <p:txBody>
          <a:bodyPr/>
          <a:lstStyle/>
          <a:p>
            <a:r>
              <a:rPr lang="en-US" smtClean="0">
                <a:ea typeface="ＭＳ Ｐゴシック" pitchFamily="-65" charset="-128"/>
                <a:cs typeface="ＭＳ Ｐゴシック" pitchFamily="-65" charset="-128"/>
              </a:rPr>
              <a:t>GUI: Visualization</a:t>
            </a:r>
            <a:br>
              <a:rPr lang="en-US" smtClean="0">
                <a:ea typeface="ＭＳ Ｐゴシック" pitchFamily="-65" charset="-128"/>
                <a:cs typeface="ＭＳ Ｐゴシック" pitchFamily="-65" charset="-128"/>
              </a:rPr>
            </a:br>
            <a:r>
              <a:rPr lang="en-US" sz="1800" smtClean="0">
                <a:ea typeface="ＭＳ Ｐゴシック" pitchFamily="-65" charset="-128"/>
                <a:cs typeface="ＭＳ Ｐゴシック" pitchFamily="-65" charset="-128"/>
              </a:rPr>
              <a:t>(De Zeeuw)</a:t>
            </a:r>
            <a:endParaRPr lang="en-US" smtClean="0">
              <a:ea typeface="ＭＳ Ｐゴシック" pitchFamily="-65" charset="-128"/>
              <a:cs typeface="ＭＳ Ｐゴシック" pitchFamily="-65" charset="-128"/>
            </a:endParaRPr>
          </a:p>
        </p:txBody>
      </p:sp>
      <p:sp>
        <p:nvSpPr>
          <p:cNvPr id="22531" name="Content Placeholder 8"/>
          <p:cNvSpPr>
            <a:spLocks noGrp="1"/>
          </p:cNvSpPr>
          <p:nvPr>
            <p:ph idx="1"/>
          </p:nvPr>
        </p:nvSpPr>
        <p:spPr>
          <a:xfrm>
            <a:off x="5791200" y="990600"/>
            <a:ext cx="3352800" cy="3608388"/>
          </a:xfrm>
        </p:spPr>
        <p:txBody>
          <a:bodyPr/>
          <a:lstStyle/>
          <a:p>
            <a:pPr>
              <a:spcBef>
                <a:spcPts val="500"/>
              </a:spcBef>
            </a:pPr>
            <a:r>
              <a:rPr lang="en-US" smtClean="0">
                <a:ea typeface="ＭＳ Ｐゴシック" pitchFamily="-65" charset="-128"/>
                <a:cs typeface="ＭＳ Ｐゴシック" pitchFamily="-65" charset="-128"/>
              </a:rPr>
              <a:t>Visualize output with templates with many options.</a:t>
            </a:r>
          </a:p>
          <a:p>
            <a:pPr>
              <a:spcBef>
                <a:spcPts val="500"/>
              </a:spcBef>
            </a:pPr>
            <a:r>
              <a:rPr lang="en-US" smtClean="0">
                <a:ea typeface="ＭＳ Ｐゴシック" pitchFamily="-65" charset="-128"/>
                <a:cs typeface="ＭＳ Ｐゴシック" pitchFamily="-65" charset="-128"/>
              </a:rPr>
              <a:t>Uses IDL and/or Tecplot</a:t>
            </a:r>
          </a:p>
          <a:p>
            <a:pPr>
              <a:spcBef>
                <a:spcPts val="500"/>
              </a:spcBef>
            </a:pPr>
            <a:r>
              <a:rPr lang="en-US" smtClean="0">
                <a:ea typeface="ＭＳ Ｐゴシック" pitchFamily="-65" charset="-128"/>
                <a:cs typeface="ＭＳ Ｐゴシック" pitchFamily="-65" charset="-128"/>
              </a:rPr>
              <a:t>Outputs postscript, png, animated gif, etc.</a:t>
            </a:r>
          </a:p>
          <a:p>
            <a:endParaRPr lang="en-US">
              <a:ea typeface="ＭＳ Ｐゴシック" pitchFamily="-65" charset="-128"/>
              <a:cs typeface="ＭＳ Ｐゴシック" pitchFamily="-65" charset="-128"/>
            </a:endParaRPr>
          </a:p>
        </p:txBody>
      </p:sp>
      <p:sp>
        <p:nvSpPr>
          <p:cNvPr id="3" name="Slide Number Placeholder 2"/>
          <p:cNvSpPr>
            <a:spLocks noGrp="1"/>
          </p:cNvSpPr>
          <p:nvPr>
            <p:ph type="sldNum" sz="quarter" idx="10"/>
          </p:nvPr>
        </p:nvSpPr>
        <p:spPr/>
        <p:txBody>
          <a:bodyPr/>
          <a:lstStyle/>
          <a:p>
            <a:pPr>
              <a:defRPr/>
            </a:pPr>
            <a:fld id="{F935FDE4-D3E4-9C4F-BA4B-7C779B6C7556}" type="slidenum">
              <a:rPr lang="en-US" smtClean="0"/>
              <a:pPr>
                <a:defRPr/>
              </a:pPr>
              <a:t>5</a:t>
            </a:fld>
            <a:endParaRPr lang="en-US"/>
          </a:p>
        </p:txBody>
      </p:sp>
      <p:pic>
        <p:nvPicPr>
          <p:cNvPr id="22533" name="Picture 2" descr="plot2"/>
          <p:cNvPicPr>
            <a:picLocks noChangeAspect="1" noChangeArrowheads="1"/>
          </p:cNvPicPr>
          <p:nvPr/>
        </p:nvPicPr>
        <p:blipFill>
          <a:blip r:embed="rId2"/>
          <a:srcRect/>
          <a:stretch>
            <a:fillRect/>
          </a:stretch>
        </p:blipFill>
        <p:spPr bwMode="auto">
          <a:xfrm>
            <a:off x="0" y="990600"/>
            <a:ext cx="5811838" cy="5867400"/>
          </a:xfrm>
          <a:prstGeom prst="rect">
            <a:avLst/>
          </a:prstGeom>
          <a:noFill/>
          <a:ln w="9525">
            <a:noFill/>
            <a:miter lim="800000"/>
            <a:headEnd/>
            <a:tailEnd/>
          </a:ln>
        </p:spPr>
      </p:pic>
      <p:pic>
        <p:nvPicPr>
          <p:cNvPr id="22534" name="Picture 4" descr="plot3"/>
          <p:cNvPicPr>
            <a:picLocks noChangeAspect="1" noChangeArrowheads="1"/>
          </p:cNvPicPr>
          <p:nvPr/>
        </p:nvPicPr>
        <p:blipFill>
          <a:blip r:embed="rId3"/>
          <a:srcRect/>
          <a:stretch>
            <a:fillRect/>
          </a:stretch>
        </p:blipFill>
        <p:spPr bwMode="auto">
          <a:xfrm>
            <a:off x="5791200" y="4364038"/>
            <a:ext cx="2562225" cy="2493962"/>
          </a:xfrm>
          <a:prstGeom prst="rect">
            <a:avLst/>
          </a:prstGeom>
          <a:noFill/>
          <a:ln w="9525">
            <a:noFill/>
            <a:miter lim="800000"/>
            <a:headEnd/>
            <a:tailEnd/>
          </a:ln>
        </p:spPr>
      </p:pic>
      <p:sp>
        <p:nvSpPr>
          <p:cNvPr id="22535" name="Footer Placeholder 3"/>
          <p:cNvSpPr>
            <a:spLocks noGrp="1"/>
          </p:cNvSpPr>
          <p:nvPr>
            <p:ph type="ftr" sz="quarter" idx="11"/>
          </p:nvPr>
        </p:nvSpPr>
        <p:spPr>
          <a:noFill/>
        </p:spPr>
        <p:txBody>
          <a:bodyPr/>
          <a:lstStyle/>
          <a:p>
            <a:r>
              <a:rPr lang="en-US" smtClean="0">
                <a:latin typeface="Helvetica" pitchFamily="-65" charset="0"/>
              </a:rPr>
              <a:t>http://csem.engin.umich.edu</a:t>
            </a:r>
          </a:p>
        </p:txBody>
      </p:sp>
    </p:spTree>
  </p:cSld>
  <p:clrMapOvr>
    <a:masterClrMapping/>
  </p:clrMapOvr>
  <p:transition>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3"/>
          <p:cNvSpPr>
            <a:spLocks noGrp="1"/>
          </p:cNvSpPr>
          <p:nvPr>
            <p:ph type="title"/>
          </p:nvPr>
        </p:nvSpPr>
        <p:spPr>
          <a:xfrm>
            <a:off x="2133600" y="0"/>
            <a:ext cx="5638800" cy="800100"/>
          </a:xfrm>
        </p:spPr>
        <p:txBody>
          <a:bodyPr/>
          <a:lstStyle/>
          <a:p>
            <a:r>
              <a:rPr lang="en-US" smtClean="0">
                <a:ea typeface="ＭＳ Ｐゴシック" pitchFamily="-65" charset="-128"/>
                <a:cs typeface="ＭＳ Ｐゴシック" pitchFamily="-65" charset="-128"/>
              </a:rPr>
              <a:t>Magnetospheric Validation</a:t>
            </a:r>
            <a:br>
              <a:rPr lang="en-US" smtClean="0">
                <a:ea typeface="ＭＳ Ｐゴシック" pitchFamily="-65" charset="-128"/>
                <a:cs typeface="ＭＳ Ｐゴシック" pitchFamily="-65" charset="-128"/>
              </a:rPr>
            </a:br>
            <a:r>
              <a:rPr lang="en-US" sz="1800" smtClean="0">
                <a:ea typeface="ＭＳ Ｐゴシック" pitchFamily="-65" charset="-128"/>
                <a:cs typeface="ＭＳ Ｐゴシック" pitchFamily="-65" charset="-128"/>
              </a:rPr>
              <a:t>(Welling &amp; Ridley)</a:t>
            </a:r>
          </a:p>
        </p:txBody>
      </p:sp>
      <p:sp>
        <p:nvSpPr>
          <p:cNvPr id="23555" name="Content Placeholder 5"/>
          <p:cNvSpPr>
            <a:spLocks noGrp="1"/>
          </p:cNvSpPr>
          <p:nvPr>
            <p:ph idx="1"/>
          </p:nvPr>
        </p:nvSpPr>
        <p:spPr>
          <a:xfrm>
            <a:off x="685800" y="1219200"/>
            <a:ext cx="7772400" cy="4524375"/>
          </a:xfrm>
        </p:spPr>
        <p:txBody>
          <a:bodyPr/>
          <a:lstStyle/>
          <a:p>
            <a:r>
              <a:rPr lang="en-US" smtClean="0">
                <a:ea typeface="ＭＳ Ｐゴシック" pitchFamily="-65" charset="-128"/>
                <a:cs typeface="ＭＳ Ｐゴシック" pitchFamily="-65" charset="-128"/>
              </a:rPr>
              <a:t>10 events were simulated, covering quiet to extremely stormy space weather conditions </a:t>
            </a:r>
          </a:p>
          <a:p>
            <a:r>
              <a:rPr lang="en-US" smtClean="0">
                <a:ea typeface="ＭＳ Ｐゴシック" pitchFamily="-65" charset="-128"/>
                <a:cs typeface="ＭＳ Ｐゴシック" pitchFamily="-65" charset="-128"/>
              </a:rPr>
              <a:t>Simulations use a coupled BATS-R-US (GM), RCM (IM) and RIM (UA)</a:t>
            </a:r>
          </a:p>
          <a:p>
            <a:r>
              <a:rPr lang="en-US" smtClean="0">
                <a:ea typeface="ＭＳ Ｐゴシック" pitchFamily="-65" charset="-128"/>
                <a:cs typeface="ＭＳ Ｐゴシック" pitchFamily="-65" charset="-128"/>
              </a:rPr>
              <a:t>Grid resolution  is 1/4 RE near body, 1/2 RE in the  inner magnetosphere, 1-8 RE in the distant tail</a:t>
            </a:r>
          </a:p>
          <a:p>
            <a:r>
              <a:rPr lang="en-US" smtClean="0">
                <a:ea typeface="ＭＳ Ｐゴシック" pitchFamily="-65" charset="-128"/>
                <a:cs typeface="ＭＳ Ｐゴシック" pitchFamily="-65" charset="-128"/>
              </a:rPr>
              <a:t>Each simulation was executed on NASA’s “Columbia” system using 32 PEs</a:t>
            </a:r>
          </a:p>
          <a:p>
            <a:r>
              <a:rPr lang="en-US" smtClean="0">
                <a:ea typeface="ＭＳ Ｐゴシック" pitchFamily="-65" charset="-128"/>
                <a:cs typeface="ＭＳ Ｐゴシック" pitchFamily="-65" charset="-128"/>
              </a:rPr>
              <a:t>Using this setup and these resources, each simulation was completed in real or near-real time (~750 CPU hours per simulated day)</a:t>
            </a:r>
            <a:endParaRPr lang="en-US">
              <a:ea typeface="ＭＳ Ｐゴシック" pitchFamily="-65" charset="-128"/>
              <a:cs typeface="ＭＳ Ｐゴシック" pitchFamily="-65" charset="-128"/>
            </a:endParaRPr>
          </a:p>
        </p:txBody>
      </p:sp>
      <p:sp>
        <p:nvSpPr>
          <p:cNvPr id="3" name="Slide Number Placeholder 2"/>
          <p:cNvSpPr>
            <a:spLocks noGrp="1"/>
          </p:cNvSpPr>
          <p:nvPr>
            <p:ph type="sldNum" sz="quarter" idx="10"/>
          </p:nvPr>
        </p:nvSpPr>
        <p:spPr/>
        <p:txBody>
          <a:bodyPr/>
          <a:lstStyle/>
          <a:p>
            <a:pPr>
              <a:defRPr/>
            </a:pPr>
            <a:fld id="{D5E861EA-F83B-C547-8C6B-D1779FF4BAF3}" type="slidenum">
              <a:rPr lang="en-US" smtClean="0"/>
              <a:pPr>
                <a:defRPr/>
              </a:pPr>
              <a:t>6</a:t>
            </a:fld>
            <a:endParaRPr lang="en-US"/>
          </a:p>
        </p:txBody>
      </p:sp>
      <p:sp>
        <p:nvSpPr>
          <p:cNvPr id="23557" name="Footer Placeholder 3"/>
          <p:cNvSpPr>
            <a:spLocks noGrp="1"/>
          </p:cNvSpPr>
          <p:nvPr>
            <p:ph type="ftr" sz="quarter" idx="11"/>
          </p:nvPr>
        </p:nvSpPr>
        <p:spPr>
          <a:noFill/>
        </p:spPr>
        <p:txBody>
          <a:bodyPr/>
          <a:lstStyle/>
          <a:p>
            <a:r>
              <a:rPr lang="en-US" smtClean="0">
                <a:latin typeface="Helvetica" pitchFamily="-65" charset="0"/>
              </a:rPr>
              <a:t>http://csem.engin.umich.edu</a:t>
            </a:r>
          </a:p>
        </p:txBody>
      </p:sp>
    </p:spTree>
  </p:cSld>
  <p:clrMapOvr>
    <a:masterClrMapping/>
  </p:clrMapOvr>
  <p:transition>
    <p:wheel spokes="8"/>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133600" y="0"/>
            <a:ext cx="5791200" cy="800100"/>
          </a:xfrm>
        </p:spPr>
        <p:txBody>
          <a:bodyPr/>
          <a:lstStyle/>
          <a:p>
            <a:r>
              <a:rPr lang="en-US" smtClean="0">
                <a:ea typeface="ＭＳ Ｐゴシック" pitchFamily="-65" charset="-128"/>
                <a:cs typeface="ＭＳ Ｐゴシック" pitchFamily="-65" charset="-128"/>
              </a:rPr>
              <a:t>SWMF Metrics Results</a:t>
            </a:r>
            <a:br>
              <a:rPr lang="en-US" smtClean="0">
                <a:ea typeface="ＭＳ Ｐゴシック" pitchFamily="-65" charset="-128"/>
                <a:cs typeface="ＭＳ Ｐゴシック" pitchFamily="-65" charset="-128"/>
              </a:rPr>
            </a:br>
            <a:r>
              <a:rPr lang="en-US" sz="1800" smtClean="0">
                <a:ea typeface="ＭＳ Ｐゴシック" pitchFamily="-65" charset="-128"/>
                <a:cs typeface="ＭＳ Ｐゴシック" pitchFamily="-65" charset="-128"/>
              </a:rPr>
              <a:t>(Welling &amp; Ridley)</a:t>
            </a:r>
          </a:p>
        </p:txBody>
      </p:sp>
      <p:graphicFrame>
        <p:nvGraphicFramePr>
          <p:cNvPr id="5245" name="Group 125"/>
          <p:cNvGraphicFramePr>
            <a:graphicFrameLocks noGrp="1"/>
          </p:cNvGraphicFramePr>
          <p:nvPr/>
        </p:nvGraphicFramePr>
        <p:xfrm>
          <a:off x="1143000" y="1143000"/>
          <a:ext cx="6858000" cy="2387600"/>
        </p:xfrm>
        <a:graphic>
          <a:graphicData uri="http://schemas.openxmlformats.org/drawingml/2006/table">
            <a:tbl>
              <a:tblPr/>
              <a:tblGrid>
                <a:gridCol w="1447800"/>
                <a:gridCol w="609600"/>
                <a:gridCol w="609600"/>
                <a:gridCol w="609600"/>
                <a:gridCol w="609600"/>
                <a:gridCol w="609600"/>
                <a:gridCol w="609600"/>
                <a:gridCol w="609600"/>
                <a:gridCol w="609600"/>
                <a:gridCol w="533400"/>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ea typeface="ＭＳ Ｐゴシック" charset="-128"/>
                          <a:cs typeface="ＭＳ Ｐゴシック" charset="-128"/>
                        </a:rPr>
                        <a:t>nRMSE</a:t>
                      </a:r>
                      <a:endParaRPr kumimoji="0" lang="en-US" sz="12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ＭＳ Ｐゴシック" charset="-128"/>
                        </a:rPr>
                        <a:t>Correlation Coefficient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381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Orbit Type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Bx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By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Bz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Bx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By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Bz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Polar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0.362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0.339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0.343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0.156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ＭＳ Ｐゴシック" charset="-128"/>
                        </a:rPr>
                        <a:t>0.947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ＭＳ Ｐゴシック" charset="-128"/>
                        </a:rPr>
                        <a:t>0.931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0.941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0.980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Geosynchronous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0.538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0.493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0.573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0.284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0.770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ＭＳ Ｐゴシック" charset="-128"/>
                        </a:rPr>
                        <a:t>0.866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ＭＳ Ｐゴシック" charset="-128"/>
                        </a:rPr>
                        <a:t>0.701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ＭＳ Ｐゴシック" charset="-128"/>
                        </a:rPr>
                        <a:t>0.442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15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ＭＳ Ｐゴシック" charset="-128"/>
                        </a:rPr>
                        <a:t>Outer Magnetosphere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0.794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0.736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0.669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0.476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0.638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0.666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0.607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ＭＳ Ｐゴシック" charset="-128"/>
                        </a:rPr>
                        <a:t>0.532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ＭＳ Ｐゴシック" charset="-128"/>
                        </a:rPr>
                        <a:t>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bl>
          </a:graphicData>
        </a:graphic>
      </p:graphicFrame>
      <p:graphicFrame>
        <p:nvGraphicFramePr>
          <p:cNvPr id="5297" name="Group 177"/>
          <p:cNvGraphicFramePr>
            <a:graphicFrameLocks noGrp="1"/>
          </p:cNvGraphicFramePr>
          <p:nvPr/>
        </p:nvGraphicFramePr>
        <p:xfrm>
          <a:off x="1143000" y="3733800"/>
          <a:ext cx="6858000" cy="1456690"/>
        </p:xfrm>
        <a:graphic>
          <a:graphicData uri="http://schemas.openxmlformats.org/drawingml/2006/table">
            <a:tbl>
              <a:tblPr/>
              <a:tblGrid>
                <a:gridCol w="1371600"/>
                <a:gridCol w="1371600"/>
                <a:gridCol w="1371600"/>
                <a:gridCol w="1371600"/>
                <a:gridCol w="1371600"/>
              </a:tblGrid>
              <a:tr h="180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a typeface="ＭＳ Ｐゴシック" charset="-128"/>
                        <a:cs typeface="ＭＳ Ｐゴシック"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ＭＳ Ｐゴシック" charset="-128"/>
                        </a:rPr>
                        <a:t>&gt;100eV 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&gt;30eV 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hMerge="1">
                  <a:txBody>
                    <a:bodyPr/>
                    <a:lstStyle/>
                    <a:p>
                      <a:endParaRPr lang="en-US"/>
                    </a:p>
                  </a:txBody>
                  <a:tcPr/>
                </a:tc>
              </a:tr>
              <a:tr h="4127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chemeClr val="tx1"/>
                          </a:solidFill>
                          <a:effectLst/>
                          <a:latin typeface="Arial" charset="0"/>
                          <a:ea typeface="ＭＳ Ｐゴシック" charset="-128"/>
                          <a:cs typeface="ＭＳ Ｐゴシック" charset="-128"/>
                        </a:rPr>
                        <a:t>(n=19)</a:t>
                      </a:r>
                      <a:endParaRPr kumimoji="0" lang="en-US" sz="1200" b="0" i="0" u="none" strike="noStrike" cap="none" normalizeH="0" baseline="0">
                        <a:ln>
                          <a:noFill/>
                        </a:ln>
                        <a:solidFill>
                          <a:schemeClr val="tx1"/>
                        </a:solidFill>
                        <a:effectLst/>
                        <a:latin typeface="Arial" charset="0"/>
                        <a:ea typeface="ＭＳ Ｐゴシック" charset="-128"/>
                        <a:cs typeface="ＭＳ Ｐゴシック"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Density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Temperature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Density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Temperature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381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nRMSE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0.961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0.990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1.096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1.208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r h="381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Corr. Coeff</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0.274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0.177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0.266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ＭＳ Ｐゴシック" charset="-128"/>
                        </a:rPr>
                        <a:t>0.096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r>
            </a:tbl>
          </a:graphicData>
        </a:graphic>
      </p:graphicFrame>
      <p:sp>
        <p:nvSpPr>
          <p:cNvPr id="5" name="Slide Number Placeholder 4"/>
          <p:cNvSpPr>
            <a:spLocks noGrp="1"/>
          </p:cNvSpPr>
          <p:nvPr>
            <p:ph type="sldNum" sz="quarter" idx="10"/>
          </p:nvPr>
        </p:nvSpPr>
        <p:spPr/>
        <p:txBody>
          <a:bodyPr/>
          <a:lstStyle/>
          <a:p>
            <a:pPr>
              <a:defRPr/>
            </a:pPr>
            <a:fld id="{F99B33FD-E8C3-A54F-AFCD-5793AC05F1AA}" type="slidenum">
              <a:rPr lang="en-US" smtClean="0"/>
              <a:pPr>
                <a:defRPr/>
              </a:pPr>
              <a:t>7</a:t>
            </a:fld>
            <a:endParaRPr lang="en-US"/>
          </a:p>
        </p:txBody>
      </p:sp>
      <p:sp>
        <p:nvSpPr>
          <p:cNvPr id="24672" name="Footer Placeholder 6"/>
          <p:cNvSpPr>
            <a:spLocks noGrp="1"/>
          </p:cNvSpPr>
          <p:nvPr>
            <p:ph type="ftr" sz="quarter" idx="11"/>
          </p:nvPr>
        </p:nvSpPr>
        <p:spPr>
          <a:noFill/>
        </p:spPr>
        <p:txBody>
          <a:bodyPr/>
          <a:lstStyle/>
          <a:p>
            <a:r>
              <a:rPr lang="en-US" smtClean="0">
                <a:latin typeface="Helvetica" pitchFamily="-65" charset="0"/>
              </a:rPr>
              <a:t>http://csem.engin.umich.edu</a:t>
            </a:r>
          </a:p>
        </p:txBody>
      </p:sp>
      <p:sp>
        <p:nvSpPr>
          <p:cNvPr id="8" name="Rectangle 3"/>
          <p:cNvSpPr txBox="1">
            <a:spLocks noChangeArrowheads="1"/>
          </p:cNvSpPr>
          <p:nvPr/>
        </p:nvSpPr>
        <p:spPr bwMode="auto">
          <a:xfrm>
            <a:off x="685800" y="5257800"/>
            <a:ext cx="7772400" cy="1323975"/>
          </a:xfrm>
          <a:prstGeom prst="rect">
            <a:avLst/>
          </a:prstGeom>
          <a:noFill/>
          <a:ln w="9525">
            <a:noFill/>
            <a:miter lim="800000"/>
            <a:headEnd/>
            <a:tailEnd/>
          </a:ln>
        </p:spPr>
        <p:txBody>
          <a:bodyPr>
            <a:prstTxWarp prst="textNoShape">
              <a:avLst/>
            </a:prstTxWarp>
            <a:spAutoFit/>
          </a:bodyPr>
          <a:lstStyle/>
          <a:p>
            <a:pPr marL="381000" indent="-381000" defTabSz="768350">
              <a:spcBef>
                <a:spcPts val="0"/>
              </a:spcBef>
              <a:buClr>
                <a:srgbClr val="000080"/>
              </a:buClr>
              <a:buFontTx/>
              <a:buBlip>
                <a:blip r:embed="rId2"/>
              </a:buBlip>
              <a:defRPr/>
            </a:pPr>
            <a:r>
              <a:rPr lang="en-US" sz="2000" kern="0" dirty="0">
                <a:solidFill>
                  <a:srgbClr val="FFFFFF"/>
                </a:solidFill>
                <a:latin typeface="+mn-lt"/>
                <a:ea typeface="ＭＳ Ｐゴシック" charset="-128"/>
                <a:cs typeface="ＭＳ Ｐゴシック" charset="-128"/>
              </a:rPr>
              <a:t>Without cold plasma sources in RCM, density is too low and temperature is too high.</a:t>
            </a:r>
          </a:p>
          <a:p>
            <a:pPr marL="381000" indent="-381000" defTabSz="768350">
              <a:spcBef>
                <a:spcPts val="0"/>
              </a:spcBef>
              <a:buClr>
                <a:srgbClr val="000080"/>
              </a:buClr>
              <a:buFontTx/>
              <a:buBlip>
                <a:blip r:embed="rId2"/>
              </a:buBlip>
              <a:defRPr/>
            </a:pPr>
            <a:r>
              <a:rPr lang="en-US" sz="2000" kern="0" dirty="0">
                <a:solidFill>
                  <a:srgbClr val="FFFFFF"/>
                </a:solidFill>
                <a:latin typeface="+mn-lt"/>
                <a:ea typeface="ＭＳ Ｐゴシック" charset="-128"/>
                <a:cs typeface="ＭＳ Ｐゴシック" charset="-128"/>
              </a:rPr>
              <a:t>Warm particles (&gt;100eV) are reasonably well modeled.</a:t>
            </a:r>
          </a:p>
          <a:p>
            <a:pPr marL="381000" indent="-381000" defTabSz="768350">
              <a:spcBef>
                <a:spcPts val="0"/>
              </a:spcBef>
              <a:buClr>
                <a:srgbClr val="000080"/>
              </a:buClr>
              <a:buFontTx/>
              <a:buBlip>
                <a:blip r:embed="rId2"/>
              </a:buBlip>
              <a:defRPr/>
            </a:pPr>
            <a:r>
              <a:rPr lang="en-US" sz="2000" kern="0" dirty="0">
                <a:solidFill>
                  <a:srgbClr val="FFFFFF"/>
                </a:solidFill>
                <a:latin typeface="+mn-lt"/>
                <a:ea typeface="ＭＳ Ｐゴシック" charset="-128"/>
                <a:cs typeface="ＭＳ Ｐゴシック" charset="-128"/>
              </a:rPr>
              <a:t>Next: Correlate pressure</a:t>
            </a:r>
          </a:p>
        </p:txBody>
      </p:sp>
    </p:spTree>
  </p:cSld>
  <p:clrMapOvr>
    <a:masterClrMapping/>
  </p:clrMapOvr>
  <p:transition>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6" descr="polarwind"/>
          <p:cNvPicPr>
            <a:picLocks noChangeAspect="1" noChangeArrowheads="1"/>
          </p:cNvPicPr>
          <p:nvPr/>
        </p:nvPicPr>
        <p:blipFill>
          <a:blip r:embed="rId3"/>
          <a:srcRect/>
          <a:stretch>
            <a:fillRect/>
          </a:stretch>
        </p:blipFill>
        <p:spPr bwMode="auto">
          <a:xfrm>
            <a:off x="6400800" y="2057400"/>
            <a:ext cx="2590800" cy="2590800"/>
          </a:xfrm>
          <a:prstGeom prst="rect">
            <a:avLst/>
          </a:prstGeom>
          <a:noFill/>
          <a:ln w="28575">
            <a:solidFill>
              <a:schemeClr val="bg2"/>
            </a:solidFill>
            <a:miter lim="800000"/>
            <a:headEnd/>
            <a:tailEnd/>
          </a:ln>
        </p:spPr>
      </p:pic>
      <p:sp>
        <p:nvSpPr>
          <p:cNvPr id="25603" name="Rectangle 2"/>
          <p:cNvSpPr>
            <a:spLocks noGrp="1" noChangeArrowheads="1"/>
          </p:cNvSpPr>
          <p:nvPr>
            <p:ph type="title"/>
          </p:nvPr>
        </p:nvSpPr>
        <p:spPr>
          <a:xfrm>
            <a:off x="1905000" y="0"/>
            <a:ext cx="6324600" cy="800100"/>
          </a:xfrm>
        </p:spPr>
        <p:txBody>
          <a:bodyPr/>
          <a:lstStyle/>
          <a:p>
            <a:r>
              <a:rPr lang="en-US" smtClean="0">
                <a:ea typeface="ＭＳ Ｐゴシック" pitchFamily="-65" charset="-128"/>
                <a:cs typeface="ＭＳ Ｐゴシック" pitchFamily="-65" charset="-128"/>
              </a:rPr>
              <a:t>Polar Wind Outflow Model (PWOM)</a:t>
            </a:r>
            <a:br>
              <a:rPr lang="en-US" smtClean="0">
                <a:ea typeface="ＭＳ Ｐゴシック" pitchFamily="-65" charset="-128"/>
                <a:cs typeface="ＭＳ Ｐゴシック" pitchFamily="-65" charset="-128"/>
              </a:rPr>
            </a:br>
            <a:r>
              <a:rPr lang="en-US" sz="1800" smtClean="0">
                <a:ea typeface="ＭＳ Ｐゴシック" pitchFamily="-65" charset="-128"/>
                <a:cs typeface="ＭＳ Ｐゴシック" pitchFamily="-65" charset="-128"/>
              </a:rPr>
              <a:t>(Glocer)</a:t>
            </a:r>
            <a:endParaRPr lang="en-US" smtClean="0">
              <a:ea typeface="ＭＳ Ｐゴシック" pitchFamily="-65" charset="-128"/>
              <a:cs typeface="ＭＳ Ｐゴシック" pitchFamily="-65" charset="-128"/>
            </a:endParaRPr>
          </a:p>
        </p:txBody>
      </p:sp>
      <p:sp>
        <p:nvSpPr>
          <p:cNvPr id="25604" name="Rectangle 3"/>
          <p:cNvSpPr>
            <a:spLocks noGrp="1" noChangeArrowheads="1"/>
          </p:cNvSpPr>
          <p:nvPr>
            <p:ph type="body" idx="1"/>
          </p:nvPr>
        </p:nvSpPr>
        <p:spPr>
          <a:xfrm>
            <a:off x="381000" y="1219200"/>
            <a:ext cx="6172200" cy="4678363"/>
          </a:xfrm>
        </p:spPr>
        <p:txBody>
          <a:bodyPr/>
          <a:lstStyle/>
          <a:p>
            <a:r>
              <a:rPr lang="en-US" smtClean="0">
                <a:ea typeface="ＭＳ Ｐゴシック" pitchFamily="-65" charset="-128"/>
                <a:cs typeface="ＭＳ Ｐゴシック" pitchFamily="-65" charset="-128"/>
              </a:rPr>
              <a:t>PWOM solves the time-dependent gyrotropic field aligned transport equations for </a:t>
            </a:r>
            <a:r>
              <a:rPr lang="en-US" smtClean="0">
                <a:solidFill>
                  <a:srgbClr val="FF0000"/>
                </a:solidFill>
                <a:ea typeface="ＭＳ Ｐゴシック" pitchFamily="-65" charset="-128"/>
                <a:cs typeface="ＭＳ Ｐゴシック" pitchFamily="-65" charset="-128"/>
              </a:rPr>
              <a:t>H</a:t>
            </a:r>
            <a:r>
              <a:rPr lang="en-US" baseline="30000" smtClean="0">
                <a:solidFill>
                  <a:srgbClr val="FF0000"/>
                </a:solidFill>
                <a:ea typeface="ＭＳ Ｐゴシック" pitchFamily="-65" charset="-128"/>
                <a:cs typeface="ＭＳ Ｐゴシック" pitchFamily="-65" charset="-128"/>
              </a:rPr>
              <a:t>+</a:t>
            </a:r>
            <a:r>
              <a:rPr lang="en-US" smtClean="0">
                <a:solidFill>
                  <a:srgbClr val="FF0000"/>
                </a:solidFill>
                <a:ea typeface="ＭＳ Ｐゴシック" pitchFamily="-65" charset="-128"/>
                <a:cs typeface="ＭＳ Ｐゴシック" pitchFamily="-65" charset="-128"/>
              </a:rPr>
              <a:t>, O</a:t>
            </a:r>
            <a:r>
              <a:rPr lang="en-US" baseline="30000" smtClean="0">
                <a:solidFill>
                  <a:srgbClr val="FF0000"/>
                </a:solidFill>
                <a:ea typeface="ＭＳ Ｐゴシック" pitchFamily="-65" charset="-128"/>
                <a:cs typeface="ＭＳ Ｐゴシック" pitchFamily="-65" charset="-128"/>
              </a:rPr>
              <a:t>+</a:t>
            </a:r>
            <a:r>
              <a:rPr lang="en-US" smtClean="0">
                <a:solidFill>
                  <a:srgbClr val="FF0000"/>
                </a:solidFill>
                <a:ea typeface="ＭＳ Ｐゴシック" pitchFamily="-65" charset="-128"/>
                <a:cs typeface="ＭＳ Ｐゴシック" pitchFamily="-65" charset="-128"/>
              </a:rPr>
              <a:t>, He</a:t>
            </a:r>
            <a:r>
              <a:rPr lang="en-US" baseline="30000" smtClean="0">
                <a:solidFill>
                  <a:srgbClr val="FF0000"/>
                </a:solidFill>
                <a:ea typeface="ＭＳ Ｐゴシック" pitchFamily="-65" charset="-128"/>
                <a:cs typeface="ＭＳ Ｐゴシック" pitchFamily="-65" charset="-128"/>
              </a:rPr>
              <a:t>+</a:t>
            </a:r>
            <a:r>
              <a:rPr lang="en-US" smtClean="0">
                <a:solidFill>
                  <a:srgbClr val="FF0000"/>
                </a:solidFill>
                <a:ea typeface="ＭＳ Ｐゴシック" pitchFamily="-65" charset="-128"/>
                <a:cs typeface="ＭＳ Ｐゴシック" pitchFamily="-65" charset="-128"/>
              </a:rPr>
              <a:t> </a:t>
            </a:r>
            <a:r>
              <a:rPr lang="en-US" smtClean="0">
                <a:ea typeface="ＭＳ Ｐゴシック" pitchFamily="-65" charset="-128"/>
                <a:cs typeface="ＭＳ Ｐゴシック" pitchFamily="-65" charset="-128"/>
              </a:rPr>
              <a:t>and </a:t>
            </a:r>
            <a:r>
              <a:rPr lang="en-US" smtClean="0">
                <a:solidFill>
                  <a:srgbClr val="FF0000"/>
                </a:solidFill>
                <a:ea typeface="ＭＳ Ｐゴシック" pitchFamily="-65" charset="-128"/>
                <a:cs typeface="ＭＳ Ｐゴシック" pitchFamily="-65" charset="-128"/>
              </a:rPr>
              <a:t>electrons</a:t>
            </a:r>
          </a:p>
          <a:p>
            <a:pPr lvl="1"/>
            <a:r>
              <a:rPr lang="en-US" smtClean="0"/>
              <a:t>The lower boundary is at 200km, and the upper boundary is at a few Earth Radii</a:t>
            </a:r>
          </a:p>
          <a:p>
            <a:pPr lvl="1"/>
            <a:r>
              <a:rPr lang="en-US" smtClean="0"/>
              <a:t>Multiple convecting field-lines solutions are obtained </a:t>
            </a:r>
          </a:p>
          <a:p>
            <a:r>
              <a:rPr lang="en-US" smtClean="0">
                <a:ea typeface="ＭＳ Ｐゴシック" pitchFamily="-65" charset="-128"/>
                <a:cs typeface="ＭＳ Ｐゴシック" pitchFamily="-65" charset="-128"/>
              </a:rPr>
              <a:t>The neutral thermosphere model is externally specified (F10.7 and solar cycle effects can be included)</a:t>
            </a:r>
          </a:p>
          <a:p>
            <a:r>
              <a:rPr lang="en-US" smtClean="0">
                <a:ea typeface="ＭＳ Ｐゴシック" pitchFamily="-65" charset="-128"/>
                <a:cs typeface="ＭＳ Ｐゴシック" pitchFamily="-65" charset="-128"/>
              </a:rPr>
              <a:t>Ion-neutral friction, charge exchange drag, topside heating, solar zenith angle effects, chemical sources and losses are included</a:t>
            </a:r>
            <a:endParaRPr lang="en-US">
              <a:ea typeface="ＭＳ Ｐゴシック" pitchFamily="-65" charset="-128"/>
              <a:cs typeface="ＭＳ Ｐゴシック" pitchFamily="-65" charset="-128"/>
            </a:endParaRPr>
          </a:p>
        </p:txBody>
      </p:sp>
      <p:sp>
        <p:nvSpPr>
          <p:cNvPr id="7" name="Slide Number Placeholder 6"/>
          <p:cNvSpPr>
            <a:spLocks noGrp="1"/>
          </p:cNvSpPr>
          <p:nvPr>
            <p:ph type="sldNum" sz="quarter" idx="10"/>
          </p:nvPr>
        </p:nvSpPr>
        <p:spPr/>
        <p:txBody>
          <a:bodyPr/>
          <a:lstStyle/>
          <a:p>
            <a:pPr>
              <a:defRPr/>
            </a:pPr>
            <a:fld id="{795F881B-55BF-294E-8DC9-F657062A6D3C}" type="slidenum">
              <a:rPr lang="en-US" smtClean="0"/>
              <a:pPr>
                <a:defRPr/>
              </a:pPr>
              <a:t>8</a:t>
            </a:fld>
            <a:endParaRPr lang="en-US"/>
          </a:p>
        </p:txBody>
      </p:sp>
      <p:sp>
        <p:nvSpPr>
          <p:cNvPr id="25606" name="Footer Placeholder 7"/>
          <p:cNvSpPr>
            <a:spLocks noGrp="1"/>
          </p:cNvSpPr>
          <p:nvPr>
            <p:ph type="ftr" sz="quarter" idx="11"/>
          </p:nvPr>
        </p:nvSpPr>
        <p:spPr>
          <a:noFill/>
        </p:spPr>
        <p:txBody>
          <a:bodyPr/>
          <a:lstStyle/>
          <a:p>
            <a:r>
              <a:rPr lang="en-US" smtClean="0">
                <a:latin typeface="Helvetica" pitchFamily="-65" charset="0"/>
              </a:rPr>
              <a:t>http://csem.engin.umich.edu</a:t>
            </a:r>
          </a:p>
        </p:txBody>
      </p:sp>
    </p:spTree>
  </p:cSld>
  <p:clrMapOvr>
    <a:masterClrMapping/>
  </p:clrMapOvr>
  <p:transition>
    <p:wheel spokes="8"/>
  </p:transition>
  <p:timing>
    <p:tnLst>
      <p:par>
        <p:cTn id="1" dur="indefinite" restart="never" nodeType="tmRoot"/>
      </p:par>
    </p:tnLst>
  </p:timing>
</p:sld>
</file>

<file path=ppt/theme/theme1.xml><?xml version="1.0" encoding="utf-8"?>
<a:theme xmlns:a="http://schemas.openxmlformats.org/drawingml/2006/main" name="CSEM_template">
  <a:themeElements>
    <a:clrScheme name="">
      <a:dk1>
        <a:srgbClr val="000000"/>
      </a:dk1>
      <a:lt1>
        <a:srgbClr val="081D58"/>
      </a:lt1>
      <a:dk2>
        <a:srgbClr val="000000"/>
      </a:dk2>
      <a:lt2>
        <a:srgbClr val="969696"/>
      </a:lt2>
      <a:accent1>
        <a:srgbClr val="00CC99"/>
      </a:accent1>
      <a:accent2>
        <a:srgbClr val="3333CC"/>
      </a:accent2>
      <a:accent3>
        <a:srgbClr val="AAABB4"/>
      </a:accent3>
      <a:accent4>
        <a:srgbClr val="000000"/>
      </a:accent4>
      <a:accent5>
        <a:srgbClr val="AAE2CA"/>
      </a:accent5>
      <a:accent6>
        <a:srgbClr val="2D2DB9"/>
      </a:accent6>
      <a:hlink>
        <a:srgbClr val="CCCCFF"/>
      </a:hlink>
      <a:folHlink>
        <a:srgbClr val="B2B2B2"/>
      </a:folHlink>
    </a:clrScheme>
    <a:fontScheme name="CSEM_templat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imes" charset="0"/>
          </a:defRPr>
        </a:defPPr>
      </a:lstStyle>
    </a:lnDef>
  </a:objectDefaults>
  <a:extraClrSchemeLst>
    <a:extraClrScheme>
      <a:clrScheme name="CSEM_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SEM_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CSEM_templa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SEM_templa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SEM_templa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SEM_templa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CSEM_templa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tig-os-x:Users:tamasII:Desktop:CSEM_template.pot</Template>
  <TotalTime>4000</TotalTime>
  <Words>1579</Words>
  <Application>Microsoft PowerPoint</Application>
  <PresentationFormat>Overhead</PresentationFormat>
  <Paragraphs>284</Paragraphs>
  <Slides>21</Slides>
  <Notes>8</Notes>
  <HiddenSlides>0</HiddenSlides>
  <MMClips>5</MMClips>
  <ScaleCrop>false</ScaleCrop>
  <HeadingPairs>
    <vt:vector size="4" baseType="variant">
      <vt:variant>
        <vt:lpstr>Design Template</vt:lpstr>
      </vt:variant>
      <vt:variant>
        <vt:i4>1</vt:i4>
      </vt:variant>
      <vt:variant>
        <vt:lpstr>Slide Titles</vt:lpstr>
      </vt:variant>
      <vt:variant>
        <vt:i4>21</vt:i4>
      </vt:variant>
    </vt:vector>
  </HeadingPairs>
  <TitlesOfParts>
    <vt:vector size="22" baseType="lpstr">
      <vt:lpstr>CSEM_template</vt:lpstr>
      <vt:lpstr>Validation Studies with the Space Weather Modeling Framework</vt:lpstr>
      <vt:lpstr>Space Weather Modeling Framework (SWMF)</vt:lpstr>
      <vt:lpstr>BATS-R-US is a Multi-Physics Code</vt:lpstr>
      <vt:lpstr>GUI: Code Cotrol (De Zeeuw)</vt:lpstr>
      <vt:lpstr>GUI: Parameter Editor (Toth)</vt:lpstr>
      <vt:lpstr>GUI: Visualization (De Zeeuw)</vt:lpstr>
      <vt:lpstr>Magnetospheric Validation (Welling &amp; Ridley)</vt:lpstr>
      <vt:lpstr>SWMF Metrics Results (Welling &amp; Ridley)</vt:lpstr>
      <vt:lpstr>Polar Wind Outflow Model (PWOM) (Glocer)</vt:lpstr>
      <vt:lpstr>May 4, 1998 Event - Outflow Flux (Glocer)</vt:lpstr>
      <vt:lpstr>Magnetospheric Plasma Composition (Glocer)</vt:lpstr>
      <vt:lpstr>Constrained Solar Wind MHD Models (Cohen &amp; Sokolov)</vt:lpstr>
      <vt:lpstr>WSA-MHD: Statistics (Cohen &amp; Sokolov)</vt:lpstr>
      <vt:lpstr>Erupting Flux-Rope CME Initiation Model (Manchester)</vt:lpstr>
      <vt:lpstr>Slide 14</vt:lpstr>
      <vt:lpstr>Tomography and MHD Comparison  (Frazin &amp; Cohen)</vt:lpstr>
      <vt:lpstr>Breakout Simulation Geometry (Bart van der Holst)</vt:lpstr>
      <vt:lpstr>2D Breakout Simulation (Bart van der Holst)</vt:lpstr>
      <vt:lpstr>CME Formation (Bart van der Holst)</vt:lpstr>
      <vt:lpstr>SWMF is Fully Operational</vt:lpstr>
      <vt:lpstr>Future Work</vt:lpstr>
    </vt:vector>
  </TitlesOfParts>
  <Company>University Of Michigan</Company>
  <LinksUpToDate>false</LinksUpToDate>
  <SharedDoc>false</SharedDoc>
  <HyperlinksChanged>false</HyperlinksChanged>
  <AppVersion>12.0001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CSEM Sample Presentation</dc:title>
  <dc:creator>Tamas I. Gombosi</dc:creator>
  <cp:keywords/>
  <cp:lastModifiedBy>Tamas I. Gombosi</cp:lastModifiedBy>
  <cp:revision>142</cp:revision>
  <cp:lastPrinted>2002-10-11T18:49:55Z</cp:lastPrinted>
  <dcterms:created xsi:type="dcterms:W3CDTF">2008-05-01T13:00:51Z</dcterms:created>
  <dcterms:modified xsi:type="dcterms:W3CDTF">2008-05-01T13:01:19Z</dcterms:modified>
</cp:coreProperties>
</file>