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1" r:id="rId2"/>
    <p:sldId id="282" r:id="rId3"/>
    <p:sldId id="272" r:id="rId4"/>
    <p:sldId id="256" r:id="rId5"/>
    <p:sldId id="274" r:id="rId6"/>
    <p:sldId id="273" r:id="rId7"/>
    <p:sldId id="275" r:id="rId8"/>
    <p:sldId id="277" r:id="rId9"/>
    <p:sldId id="276" r:id="rId10"/>
    <p:sldId id="278" r:id="rId11"/>
    <p:sldId id="283" r:id="rId12"/>
    <p:sldId id="286" r:id="rId13"/>
    <p:sldId id="294" r:id="rId14"/>
    <p:sldId id="284" r:id="rId15"/>
    <p:sldId id="285" r:id="rId16"/>
    <p:sldId id="287" r:id="rId17"/>
    <p:sldId id="288" r:id="rId18"/>
    <p:sldId id="279" r:id="rId19"/>
    <p:sldId id="289" r:id="rId20"/>
    <p:sldId id="262" r:id="rId21"/>
    <p:sldId id="257" r:id="rId22"/>
    <p:sldId id="264" r:id="rId23"/>
    <p:sldId id="265" r:id="rId24"/>
    <p:sldId id="299" r:id="rId25"/>
    <p:sldId id="261" r:id="rId26"/>
    <p:sldId id="266" r:id="rId27"/>
    <p:sldId id="297" r:id="rId28"/>
    <p:sldId id="280" r:id="rId29"/>
    <p:sldId id="293" r:id="rId30"/>
    <p:sldId id="267" r:id="rId31"/>
    <p:sldId id="263" r:id="rId32"/>
    <p:sldId id="290" r:id="rId33"/>
    <p:sldId id="301" r:id="rId34"/>
    <p:sldId id="292" r:id="rId35"/>
    <p:sldId id="270" r:id="rId36"/>
    <p:sldId id="300" r:id="rId37"/>
    <p:sldId id="296" r:id="rId38"/>
    <p:sldId id="302" r:id="rId39"/>
    <p:sldId id="259" r:id="rId40"/>
    <p:sldId id="298" r:id="rId41"/>
    <p:sldId id="271" r:id="rId42"/>
    <p:sldId id="258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28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NavCan\Polar%20Route%20Flight%20Statistics%20by%20Mon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4"/>
  <c:chart>
    <c:title>
      <c:tx>
        <c:rich>
          <a:bodyPr/>
          <a:lstStyle/>
          <a:p>
            <a:pPr>
              <a:defRPr lang="en-GB"/>
            </a:pPr>
            <a:r>
              <a:rPr lang="en-GB"/>
              <a:t>North America - Asia Polar Gateway Air Traffic  by Month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Summary!$B$26</c:f>
              <c:strCache>
                <c:ptCount val="1"/>
                <c:pt idx="0">
                  <c:v>2006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</c:dLbls>
          <c:cat>
            <c:strRef>
              <c:f>Summary!$C$25:$N$25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Summary!$C$26:$N$26</c:f>
              <c:numCache>
                <c:formatCode>General</c:formatCode>
                <c:ptCount val="12"/>
                <c:pt idx="11" formatCode="#,##0">
                  <c:v>411</c:v>
                </c:pt>
              </c:numCache>
            </c:numRef>
          </c:val>
        </c:ser>
        <c:ser>
          <c:idx val="1"/>
          <c:order val="1"/>
          <c:tx>
            <c:strRef>
              <c:f>Summary!$B$27</c:f>
              <c:strCache>
                <c:ptCount val="1"/>
                <c:pt idx="0">
                  <c:v>2007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</c:dLbls>
          <c:cat>
            <c:strRef>
              <c:f>Summary!$C$25:$N$25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Summary!$C$27:$N$27</c:f>
              <c:numCache>
                <c:formatCode>#,##0</c:formatCode>
                <c:ptCount val="12"/>
                <c:pt idx="0">
                  <c:v>430</c:v>
                </c:pt>
                <c:pt idx="1">
                  <c:v>387</c:v>
                </c:pt>
                <c:pt idx="2">
                  <c:v>508</c:v>
                </c:pt>
                <c:pt idx="3">
                  <c:v>565</c:v>
                </c:pt>
                <c:pt idx="4" formatCode="General">
                  <c:v>591</c:v>
                </c:pt>
                <c:pt idx="5" formatCode="General">
                  <c:v>643</c:v>
                </c:pt>
                <c:pt idx="6" formatCode="General">
                  <c:v>718</c:v>
                </c:pt>
                <c:pt idx="7" formatCode="General">
                  <c:v>680</c:v>
                </c:pt>
                <c:pt idx="8" formatCode="General">
                  <c:v>623</c:v>
                </c:pt>
                <c:pt idx="9" formatCode="General">
                  <c:v>620</c:v>
                </c:pt>
                <c:pt idx="10" formatCode="General">
                  <c:v>573</c:v>
                </c:pt>
                <c:pt idx="11" formatCode="General">
                  <c:v>573</c:v>
                </c:pt>
              </c:numCache>
            </c:numRef>
          </c:val>
        </c:ser>
        <c:ser>
          <c:idx val="2"/>
          <c:order val="2"/>
          <c:tx>
            <c:strRef>
              <c:f>Summary!$B$28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</c:dLbls>
          <c:cat>
            <c:strRef>
              <c:f>Summary!$C$25:$N$25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Summary!$C$28:$N$28</c:f>
              <c:numCache>
                <c:formatCode>#,##0</c:formatCode>
                <c:ptCount val="12"/>
                <c:pt idx="0">
                  <c:v>590</c:v>
                </c:pt>
                <c:pt idx="1">
                  <c:v>613</c:v>
                </c:pt>
                <c:pt idx="2">
                  <c:v>635</c:v>
                </c:pt>
              </c:numCache>
            </c:numRef>
          </c:val>
        </c:ser>
        <c:dLbls>
          <c:showVal val="1"/>
        </c:dLbls>
        <c:overlap val="-25"/>
        <c:axId val="56099968"/>
        <c:axId val="56101504"/>
      </c:barChart>
      <c:catAx>
        <c:axId val="56099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6101504"/>
        <c:crosses val="autoZero"/>
        <c:auto val="1"/>
        <c:lblAlgn val="ctr"/>
        <c:lblOffset val="100"/>
      </c:catAx>
      <c:valAx>
        <c:axId val="56101504"/>
        <c:scaling>
          <c:orientation val="minMax"/>
        </c:scaling>
        <c:delete val="1"/>
        <c:axPos val="l"/>
        <c:numFmt formatCode="General" sourceLinked="1"/>
        <c:tickLblPos val="nextTo"/>
        <c:crossAx val="560999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D5A31-C62E-4465-BCE6-7F3A1415BF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6256FB5-B5FE-4A1E-B1D8-E8B1B7AC4D8A}">
      <dgm:prSet phldrT="[Text]"/>
      <dgm:spPr/>
      <dgm:t>
        <a:bodyPr/>
        <a:lstStyle/>
        <a:p>
          <a:r>
            <a:rPr lang="en-US" dirty="0" smtClean="0"/>
            <a:t>Pilot passes request to Gander Radio</a:t>
          </a:r>
          <a:endParaRPr lang="en-US" dirty="0"/>
        </a:p>
      </dgm:t>
    </dgm:pt>
    <dgm:pt modelId="{D5A3F4D5-88C7-4EE7-A0C8-AFAD538F7879}" type="parTrans" cxnId="{A08D85E4-E7EC-406A-A685-1975B1BBA7A1}">
      <dgm:prSet/>
      <dgm:spPr/>
      <dgm:t>
        <a:bodyPr/>
        <a:lstStyle/>
        <a:p>
          <a:endParaRPr lang="en-US"/>
        </a:p>
      </dgm:t>
    </dgm:pt>
    <dgm:pt modelId="{DC577F9E-68E0-40B2-8BF7-F1DF083D520A}" type="sibTrans" cxnId="{A08D85E4-E7EC-406A-A685-1975B1BBA7A1}">
      <dgm:prSet/>
      <dgm:spPr/>
      <dgm:t>
        <a:bodyPr/>
        <a:lstStyle/>
        <a:p>
          <a:endParaRPr lang="en-US"/>
        </a:p>
      </dgm:t>
    </dgm:pt>
    <dgm:pt modelId="{F4E115F1-7D87-4024-A52E-2EB5B263ACAE}">
      <dgm:prSet phldrT="[Text]"/>
      <dgm:spPr/>
      <dgm:t>
        <a:bodyPr/>
        <a:lstStyle/>
        <a:p>
          <a:r>
            <a:rPr lang="en-US" dirty="0" smtClean="0"/>
            <a:t>Gander transmits message to controller</a:t>
          </a:r>
          <a:endParaRPr lang="en-US" dirty="0"/>
        </a:p>
      </dgm:t>
    </dgm:pt>
    <dgm:pt modelId="{0A33E6FF-19A3-442E-AA5B-CDDDF0C872E0}" type="parTrans" cxnId="{806D746C-4450-4CA9-A7A0-174226824D79}">
      <dgm:prSet/>
      <dgm:spPr/>
      <dgm:t>
        <a:bodyPr/>
        <a:lstStyle/>
        <a:p>
          <a:endParaRPr lang="en-US"/>
        </a:p>
      </dgm:t>
    </dgm:pt>
    <dgm:pt modelId="{6A41C556-B903-4D5E-8AC5-1C83AECC8E24}" type="sibTrans" cxnId="{806D746C-4450-4CA9-A7A0-174226824D79}">
      <dgm:prSet/>
      <dgm:spPr/>
      <dgm:t>
        <a:bodyPr/>
        <a:lstStyle/>
        <a:p>
          <a:endParaRPr lang="en-US"/>
        </a:p>
      </dgm:t>
    </dgm:pt>
    <dgm:pt modelId="{B9C5F1B3-29F8-4A60-9476-3041BB643317}">
      <dgm:prSet phldrT="[Text]"/>
      <dgm:spPr/>
      <dgm:t>
        <a:bodyPr/>
        <a:lstStyle/>
        <a:p>
          <a:r>
            <a:rPr lang="en-US" dirty="0" smtClean="0"/>
            <a:t>Controller issues clearance to Gander Radio</a:t>
          </a:r>
          <a:endParaRPr lang="en-US" dirty="0"/>
        </a:p>
      </dgm:t>
    </dgm:pt>
    <dgm:pt modelId="{42C0C9FA-2EB4-4A08-B48C-4773862997E1}" type="parTrans" cxnId="{95BFFB3E-8C68-46C3-8C68-30AA6B38254E}">
      <dgm:prSet/>
      <dgm:spPr/>
      <dgm:t>
        <a:bodyPr/>
        <a:lstStyle/>
        <a:p>
          <a:endParaRPr lang="en-US"/>
        </a:p>
      </dgm:t>
    </dgm:pt>
    <dgm:pt modelId="{0C21D4D1-6623-410F-9A4C-DA2A52D5E2B1}" type="sibTrans" cxnId="{95BFFB3E-8C68-46C3-8C68-30AA6B38254E}">
      <dgm:prSet/>
      <dgm:spPr/>
      <dgm:t>
        <a:bodyPr/>
        <a:lstStyle/>
        <a:p>
          <a:endParaRPr lang="en-US"/>
        </a:p>
      </dgm:t>
    </dgm:pt>
    <dgm:pt modelId="{A534C5A9-796E-43B7-962A-73FCC5FD4921}">
      <dgm:prSet phldrT="[Text]"/>
      <dgm:spPr/>
      <dgm:t>
        <a:bodyPr/>
        <a:lstStyle/>
        <a:p>
          <a:r>
            <a:rPr lang="en-US" dirty="0" smtClean="0"/>
            <a:t>Gander Radio  relays clearance to pilot</a:t>
          </a:r>
          <a:endParaRPr lang="en-US" dirty="0"/>
        </a:p>
      </dgm:t>
    </dgm:pt>
    <dgm:pt modelId="{ED57E077-92FC-4C36-AB07-0F517C2D2A13}" type="parTrans" cxnId="{06E0BE0F-F5A8-4765-BD19-C770F91B3192}">
      <dgm:prSet/>
      <dgm:spPr/>
      <dgm:t>
        <a:bodyPr/>
        <a:lstStyle/>
        <a:p>
          <a:endParaRPr lang="en-US"/>
        </a:p>
      </dgm:t>
    </dgm:pt>
    <dgm:pt modelId="{FC8F07EE-FBE0-45F5-9F98-5B552B060E19}" type="sibTrans" cxnId="{06E0BE0F-F5A8-4765-BD19-C770F91B3192}">
      <dgm:prSet/>
      <dgm:spPr/>
      <dgm:t>
        <a:bodyPr/>
        <a:lstStyle/>
        <a:p>
          <a:endParaRPr lang="en-US"/>
        </a:p>
      </dgm:t>
    </dgm:pt>
    <dgm:pt modelId="{044816D2-A14A-4ACB-BB34-BC41C6010C44}" type="pres">
      <dgm:prSet presAssocID="{46DD5A31-C62E-4465-BCE6-7F3A1415BF70}" presName="CompostProcess" presStyleCnt="0">
        <dgm:presLayoutVars>
          <dgm:dir/>
          <dgm:resizeHandles val="exact"/>
        </dgm:presLayoutVars>
      </dgm:prSet>
      <dgm:spPr/>
    </dgm:pt>
    <dgm:pt modelId="{A0327E0E-3EFC-4466-A7DC-6C1012C3F6A9}" type="pres">
      <dgm:prSet presAssocID="{46DD5A31-C62E-4465-BCE6-7F3A1415BF70}" presName="arrow" presStyleLbl="bgShp" presStyleIdx="0" presStyleCnt="1"/>
      <dgm:spPr/>
    </dgm:pt>
    <dgm:pt modelId="{DA1A75AA-EBD6-4BF5-8BD4-B7269D8764D5}" type="pres">
      <dgm:prSet presAssocID="{46DD5A31-C62E-4465-BCE6-7F3A1415BF70}" presName="linearProcess" presStyleCnt="0"/>
      <dgm:spPr/>
    </dgm:pt>
    <dgm:pt modelId="{C9514E5C-6987-439D-95CA-C29A22B139E3}" type="pres">
      <dgm:prSet presAssocID="{06256FB5-B5FE-4A1E-B1D8-E8B1B7AC4D8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03A7D3-9212-4260-AE26-BE563DF40BE9}" type="pres">
      <dgm:prSet presAssocID="{DC577F9E-68E0-40B2-8BF7-F1DF083D520A}" presName="sibTrans" presStyleCnt="0"/>
      <dgm:spPr/>
    </dgm:pt>
    <dgm:pt modelId="{2FA91960-5E10-45C1-BB45-6D0BEEAF16B0}" type="pres">
      <dgm:prSet presAssocID="{F4E115F1-7D87-4024-A52E-2EB5B263ACA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39CCF-16B5-473F-800D-59F8E88808C5}" type="pres">
      <dgm:prSet presAssocID="{6A41C556-B903-4D5E-8AC5-1C83AECC8E24}" presName="sibTrans" presStyleCnt="0"/>
      <dgm:spPr/>
    </dgm:pt>
    <dgm:pt modelId="{40FF6F52-54A2-46ED-88C3-D912EFF02FC8}" type="pres">
      <dgm:prSet presAssocID="{B9C5F1B3-29F8-4A60-9476-3041BB64331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F6F687-65B9-4EBB-9389-D29D80B0E077}" type="pres">
      <dgm:prSet presAssocID="{0C21D4D1-6623-410F-9A4C-DA2A52D5E2B1}" presName="sibTrans" presStyleCnt="0"/>
      <dgm:spPr/>
    </dgm:pt>
    <dgm:pt modelId="{F2ED3D26-874A-471D-BF87-C8EF8E431036}" type="pres">
      <dgm:prSet presAssocID="{A534C5A9-796E-43B7-962A-73FCC5FD492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FFB3E-8C68-46C3-8C68-30AA6B38254E}" srcId="{46DD5A31-C62E-4465-BCE6-7F3A1415BF70}" destId="{B9C5F1B3-29F8-4A60-9476-3041BB643317}" srcOrd="2" destOrd="0" parTransId="{42C0C9FA-2EB4-4A08-B48C-4773862997E1}" sibTransId="{0C21D4D1-6623-410F-9A4C-DA2A52D5E2B1}"/>
    <dgm:cxn modelId="{1E80F165-0DD5-42BF-94EE-8F15B5777701}" type="presOf" srcId="{06256FB5-B5FE-4A1E-B1D8-E8B1B7AC4D8A}" destId="{C9514E5C-6987-439D-95CA-C29A22B139E3}" srcOrd="0" destOrd="0" presId="urn:microsoft.com/office/officeart/2005/8/layout/hProcess9"/>
    <dgm:cxn modelId="{06E0BE0F-F5A8-4765-BD19-C770F91B3192}" srcId="{46DD5A31-C62E-4465-BCE6-7F3A1415BF70}" destId="{A534C5A9-796E-43B7-962A-73FCC5FD4921}" srcOrd="3" destOrd="0" parTransId="{ED57E077-92FC-4C36-AB07-0F517C2D2A13}" sibTransId="{FC8F07EE-FBE0-45F5-9F98-5B552B060E19}"/>
    <dgm:cxn modelId="{228CD2A5-6051-4DAC-9CD6-A52EBEA3B559}" type="presOf" srcId="{F4E115F1-7D87-4024-A52E-2EB5B263ACAE}" destId="{2FA91960-5E10-45C1-BB45-6D0BEEAF16B0}" srcOrd="0" destOrd="0" presId="urn:microsoft.com/office/officeart/2005/8/layout/hProcess9"/>
    <dgm:cxn modelId="{A08D85E4-E7EC-406A-A685-1975B1BBA7A1}" srcId="{46DD5A31-C62E-4465-BCE6-7F3A1415BF70}" destId="{06256FB5-B5FE-4A1E-B1D8-E8B1B7AC4D8A}" srcOrd="0" destOrd="0" parTransId="{D5A3F4D5-88C7-4EE7-A0C8-AFAD538F7879}" sibTransId="{DC577F9E-68E0-40B2-8BF7-F1DF083D520A}"/>
    <dgm:cxn modelId="{F7DDF562-9775-4EBA-94D9-7CC2D9BA07F4}" type="presOf" srcId="{46DD5A31-C62E-4465-BCE6-7F3A1415BF70}" destId="{044816D2-A14A-4ACB-BB34-BC41C6010C44}" srcOrd="0" destOrd="0" presId="urn:microsoft.com/office/officeart/2005/8/layout/hProcess9"/>
    <dgm:cxn modelId="{64D340EF-E38E-44BB-B681-6B0141D157EE}" type="presOf" srcId="{A534C5A9-796E-43B7-962A-73FCC5FD4921}" destId="{F2ED3D26-874A-471D-BF87-C8EF8E431036}" srcOrd="0" destOrd="0" presId="urn:microsoft.com/office/officeart/2005/8/layout/hProcess9"/>
    <dgm:cxn modelId="{806D746C-4450-4CA9-A7A0-174226824D79}" srcId="{46DD5A31-C62E-4465-BCE6-7F3A1415BF70}" destId="{F4E115F1-7D87-4024-A52E-2EB5B263ACAE}" srcOrd="1" destOrd="0" parTransId="{0A33E6FF-19A3-442E-AA5B-CDDDF0C872E0}" sibTransId="{6A41C556-B903-4D5E-8AC5-1C83AECC8E24}"/>
    <dgm:cxn modelId="{18B5110F-C011-446E-95CF-A9CDF51CC2D2}" type="presOf" srcId="{B9C5F1B3-29F8-4A60-9476-3041BB643317}" destId="{40FF6F52-54A2-46ED-88C3-D912EFF02FC8}" srcOrd="0" destOrd="0" presId="urn:microsoft.com/office/officeart/2005/8/layout/hProcess9"/>
    <dgm:cxn modelId="{35DB2C0C-7ECD-41CC-9373-47CD80B496AC}" type="presParOf" srcId="{044816D2-A14A-4ACB-BB34-BC41C6010C44}" destId="{A0327E0E-3EFC-4466-A7DC-6C1012C3F6A9}" srcOrd="0" destOrd="0" presId="urn:microsoft.com/office/officeart/2005/8/layout/hProcess9"/>
    <dgm:cxn modelId="{495F60BF-7AC3-4ECE-8C61-BBFB48F41E28}" type="presParOf" srcId="{044816D2-A14A-4ACB-BB34-BC41C6010C44}" destId="{DA1A75AA-EBD6-4BF5-8BD4-B7269D8764D5}" srcOrd="1" destOrd="0" presId="urn:microsoft.com/office/officeart/2005/8/layout/hProcess9"/>
    <dgm:cxn modelId="{95460691-BD0E-42C5-9CE8-356BA9A6688E}" type="presParOf" srcId="{DA1A75AA-EBD6-4BF5-8BD4-B7269D8764D5}" destId="{C9514E5C-6987-439D-95CA-C29A22B139E3}" srcOrd="0" destOrd="0" presId="urn:microsoft.com/office/officeart/2005/8/layout/hProcess9"/>
    <dgm:cxn modelId="{3235A33D-0D7E-401D-8159-64928977E7B6}" type="presParOf" srcId="{DA1A75AA-EBD6-4BF5-8BD4-B7269D8764D5}" destId="{0B03A7D3-9212-4260-AE26-BE563DF40BE9}" srcOrd="1" destOrd="0" presId="urn:microsoft.com/office/officeart/2005/8/layout/hProcess9"/>
    <dgm:cxn modelId="{81A041FB-AF9B-4A4F-BEAE-E83B0D86B52C}" type="presParOf" srcId="{DA1A75AA-EBD6-4BF5-8BD4-B7269D8764D5}" destId="{2FA91960-5E10-45C1-BB45-6D0BEEAF16B0}" srcOrd="2" destOrd="0" presId="urn:microsoft.com/office/officeart/2005/8/layout/hProcess9"/>
    <dgm:cxn modelId="{0F5ACAB5-295D-4F67-8D7F-78EDDFEF1CB8}" type="presParOf" srcId="{DA1A75AA-EBD6-4BF5-8BD4-B7269D8764D5}" destId="{68B39CCF-16B5-473F-800D-59F8E88808C5}" srcOrd="3" destOrd="0" presId="urn:microsoft.com/office/officeart/2005/8/layout/hProcess9"/>
    <dgm:cxn modelId="{EF96902B-8AB8-4C92-A466-6F2C71D27439}" type="presParOf" srcId="{DA1A75AA-EBD6-4BF5-8BD4-B7269D8764D5}" destId="{40FF6F52-54A2-46ED-88C3-D912EFF02FC8}" srcOrd="4" destOrd="0" presId="urn:microsoft.com/office/officeart/2005/8/layout/hProcess9"/>
    <dgm:cxn modelId="{79E6D555-F764-499C-97BC-4B564764C32B}" type="presParOf" srcId="{DA1A75AA-EBD6-4BF5-8BD4-B7269D8764D5}" destId="{C0F6F687-65B9-4EBB-9389-D29D80B0E077}" srcOrd="5" destOrd="0" presId="urn:microsoft.com/office/officeart/2005/8/layout/hProcess9"/>
    <dgm:cxn modelId="{C4373F89-4EE8-4320-B6BA-F3837323B05B}" type="presParOf" srcId="{DA1A75AA-EBD6-4BF5-8BD4-B7269D8764D5}" destId="{F2ED3D26-874A-471D-BF87-C8EF8E431036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A070F-F483-4578-8356-2DB464431B3E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64F0-9002-412D-8AC0-163C21C38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F1BC9-A174-4E31-8EDA-45BBEF0C6A03}" type="slidenum">
              <a:rPr lang="en-GB"/>
              <a:pPr/>
              <a:t>1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New York (both Newark</a:t>
            </a:r>
            <a:r>
              <a:rPr lang="en-US" baseline="0" dirty="0" smtClean="0"/>
              <a:t> &amp; JFK), Washington(Dulles), Toronto, Atlanta &amp; Chicago. </a:t>
            </a:r>
          </a:p>
          <a:p>
            <a:r>
              <a:rPr lang="en-US" baseline="0" dirty="0" smtClean="0"/>
              <a:t>LAX &amp; SFO expected soon.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64F0-9002-412D-8AC0-163C21C385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Currently: Beijing, Hong Kong, Shanghai, Bangkok. Occasionally </a:t>
            </a:r>
            <a:r>
              <a:rPr lang="en-US" dirty="0" err="1" smtClean="0"/>
              <a:t>Incheon</a:t>
            </a:r>
            <a:r>
              <a:rPr lang="en-US" dirty="0" smtClean="0"/>
              <a:t> and Tokyo. Dubai and Delhi are expected soon.</a:t>
            </a:r>
          </a:p>
          <a:p>
            <a:r>
              <a:rPr lang="en-US" dirty="0" smtClean="0"/>
              <a:t>More airports are continuously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64F0-9002-412D-8AC0-163C21C385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AC9F9-3EB9-4DA0-8F61-C1ECCDB2ECC3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4099-B923-48B2-89C6-E90FCE51BC4C}" type="datetimeFigureOut">
              <a:rPr lang="en-US" smtClean="0"/>
              <a:pPr/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F8BF-4D63-4FCC-830E-23D2402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howww.nascom.nasa.gov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sa.gov/" TargetMode="External"/><Relationship Id="rId4" Type="http://schemas.openxmlformats.org/officeDocument/2006/relationships/hyperlink" Target="http://www.esa.int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4282" y="1285860"/>
            <a:ext cx="8610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C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Edmonton Area Control Centre</a:t>
            </a:r>
            <a:endParaRPr lang="en-C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00372"/>
            <a:ext cx="9144000" cy="35719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Cross-Polar Air Traffic,</a:t>
            </a:r>
            <a:b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Space </a:t>
            </a:r>
            <a: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Weather </a:t>
            </a:r>
          </a:p>
          <a:p>
            <a: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&amp; </a:t>
            </a:r>
          </a:p>
          <a:p>
            <a:r>
              <a:rPr lang="en-C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HF Communications</a:t>
            </a:r>
            <a:endParaRPr lang="en-C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Joël Morin to </a:t>
            </a:r>
            <a:br>
              <a:rPr lang="en-US" dirty="0" smtClean="0"/>
            </a:br>
            <a:r>
              <a:rPr lang="en-US" dirty="0" smtClean="0"/>
              <a:t>Space Weather Workshop 2008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09" t="8076" r="16305" b="1938"/>
          <a:stretch>
            <a:fillRect/>
          </a:stretch>
        </p:blipFill>
        <p:spPr bwMode="auto">
          <a:xfrm>
            <a:off x="1046198" y="19390"/>
            <a:ext cx="7051605" cy="68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19111651">
            <a:off x="3146115" y="3139812"/>
            <a:ext cx="4143404" cy="7143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3723665">
            <a:off x="2098669" y="3253016"/>
            <a:ext cx="4143404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4460085">
            <a:off x="2745475" y="2699493"/>
            <a:ext cx="4143404" cy="71438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Traffic Control’s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Safe, Orderly, Expeditious flow of air traffic</a:t>
            </a:r>
          </a:p>
          <a:p>
            <a:r>
              <a:rPr lang="en-US" dirty="0" smtClean="0"/>
              <a:t>In the </a:t>
            </a:r>
            <a:r>
              <a:rPr lang="en-US" dirty="0" smtClean="0"/>
              <a:t>IFR domain </a:t>
            </a:r>
            <a:r>
              <a:rPr lang="en-US" sz="2000" dirty="0" smtClean="0"/>
              <a:t>(</a:t>
            </a:r>
            <a:r>
              <a:rPr lang="en-US" sz="2000" dirty="0" smtClean="0"/>
              <a:t>aircraft flying on instruments)</a:t>
            </a:r>
            <a:r>
              <a:rPr lang="en-US" dirty="0" smtClean="0"/>
              <a:t>, </a:t>
            </a:r>
            <a:r>
              <a:rPr lang="en-US" dirty="0" smtClean="0"/>
              <a:t>ATC provides the separation between </a:t>
            </a:r>
            <a:r>
              <a:rPr lang="en-US" dirty="0" smtClean="0"/>
              <a:t>aircraft.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Separation – 1000 feet </a:t>
            </a:r>
            <a:r>
              <a:rPr lang="en-US" sz="1100" dirty="0" smtClean="0"/>
              <a:t>(in most cases)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 descr="RVS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4181" y="857232"/>
            <a:ext cx="3095638" cy="404814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YYCTCU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931" y="11645"/>
            <a:ext cx="7758138" cy="6834711"/>
          </a:xfrm>
        </p:spPr>
      </p:pic>
      <p:pic>
        <p:nvPicPr>
          <p:cNvPr id="6" name="Content Placeholder 5" descr="YYCTCU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3345" t="22364" b="17891"/>
          <a:stretch>
            <a:fillRect/>
          </a:stretch>
        </p:blipFill>
        <p:spPr>
          <a:xfrm>
            <a:off x="2428860" y="571480"/>
            <a:ext cx="6211243" cy="577038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Non-radar Lateral Separation </a:t>
            </a:r>
            <a:br>
              <a:rPr lang="en-US" dirty="0" smtClean="0"/>
            </a:br>
            <a:r>
              <a:rPr lang="en-US" dirty="0" smtClean="0"/>
              <a:t>	- In the arctic, 60 nautical miles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CMNPS-LATERAL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" b="17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18" y="507207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Non-radar Longitudinal Separation </a:t>
            </a:r>
            <a:r>
              <a:rPr lang="en-US" sz="2800" dirty="0" smtClean="0"/>
              <a:t>15 </a:t>
            </a:r>
            <a:r>
              <a:rPr lang="en-US" sz="2800" dirty="0" smtClean="0"/>
              <a:t>minutes</a:t>
            </a:r>
            <a:endParaRPr lang="en-US" sz="2800" dirty="0"/>
          </a:p>
        </p:txBody>
      </p:sp>
      <p:pic>
        <p:nvPicPr>
          <p:cNvPr id="8" name="Picture Placeholder 7" descr="CMNS-LONGITUDINAL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2" b="25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(CMNPS airspace)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Under certain </a:t>
            </a:r>
            <a:r>
              <a:rPr lang="en-US" sz="2800" dirty="0" smtClean="0"/>
              <a:t>conditions</a:t>
            </a:r>
            <a:br>
              <a:rPr lang="en-US" sz="2800" dirty="0" smtClean="0"/>
            </a:br>
            <a:r>
              <a:rPr lang="en-US" sz="2800" dirty="0" smtClean="0"/>
              <a:t>10 </a:t>
            </a:r>
            <a:r>
              <a:rPr lang="en-US" sz="2800" dirty="0" smtClean="0"/>
              <a:t>minutes</a:t>
            </a:r>
            <a:endParaRPr lang="en-US" sz="2800" dirty="0"/>
          </a:p>
        </p:txBody>
      </p:sp>
      <p:pic>
        <p:nvPicPr>
          <p:cNvPr id="5" name="Picture Placeholder 4" descr="MANOPS-747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612777"/>
            <a:ext cx="7886700" cy="3705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09" t="8076" r="16305" b="1938"/>
          <a:stretch>
            <a:fillRect/>
          </a:stretch>
        </p:blipFill>
        <p:spPr bwMode="auto">
          <a:xfrm>
            <a:off x="1046198" y="19390"/>
            <a:ext cx="7051605" cy="68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19111651">
            <a:off x="3146115" y="3139812"/>
            <a:ext cx="4143404" cy="7143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3723665">
            <a:off x="2098669" y="3253016"/>
            <a:ext cx="4143404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4460085">
            <a:off x="2745475" y="2699493"/>
            <a:ext cx="4143404" cy="71438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Challenging</a:t>
            </a:r>
          </a:p>
          <a:p>
            <a:r>
              <a:rPr lang="en-US" dirty="0" smtClean="0"/>
              <a:t>Fuel-critical</a:t>
            </a:r>
          </a:p>
          <a:p>
            <a:r>
              <a:rPr lang="en-US" dirty="0" smtClean="0"/>
              <a:t>Payload-limited</a:t>
            </a:r>
          </a:p>
          <a:p>
            <a:r>
              <a:rPr lang="en-US" dirty="0" smtClean="0"/>
              <a:t>Beyond Direct Controller – Pilot Communications (VHF)</a:t>
            </a:r>
          </a:p>
          <a:p>
            <a:r>
              <a:rPr lang="en-US" dirty="0" smtClean="0"/>
              <a:t>Rely on relayed High Frequency (HF) Family D in arctic (2.9 – 13.3 KHz)</a:t>
            </a:r>
          </a:p>
          <a:p>
            <a:r>
              <a:rPr lang="en-US" dirty="0" smtClean="0"/>
              <a:t>Satellite communications emerging</a:t>
            </a:r>
            <a:endParaRPr lang="en-US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Challenging</a:t>
            </a:r>
          </a:p>
          <a:p>
            <a:r>
              <a:rPr lang="en-US" dirty="0" smtClean="0"/>
              <a:t>Fuel-critical</a:t>
            </a:r>
          </a:p>
          <a:p>
            <a:r>
              <a:rPr lang="en-US" dirty="0" smtClean="0"/>
              <a:t>Payload-limited</a:t>
            </a:r>
          </a:p>
          <a:p>
            <a:r>
              <a:rPr lang="en-US" dirty="0" smtClean="0"/>
              <a:t>Beyond Direct Controller – Pilot Communications (VHF)</a:t>
            </a:r>
          </a:p>
          <a:p>
            <a:r>
              <a:rPr lang="en-US" dirty="0" smtClean="0"/>
              <a:t>Rely on relayed High Frequency (HF) Family D in arctic (2.9 – 13.3 KHz)</a:t>
            </a:r>
          </a:p>
          <a:p>
            <a:r>
              <a:rPr lang="en-US" dirty="0" smtClean="0"/>
              <a:t>Satellite communications emerging.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Edmonton Area Control Centre Airspace</a:t>
            </a:r>
          </a:p>
          <a:p>
            <a:r>
              <a:rPr lang="en-US" dirty="0" smtClean="0"/>
              <a:t>Arctic Air Traffic Flow Patterns</a:t>
            </a:r>
          </a:p>
          <a:p>
            <a:r>
              <a:rPr lang="en-US" dirty="0" smtClean="0"/>
              <a:t>Intro to ATC</a:t>
            </a:r>
            <a:endParaRPr lang="en-US" dirty="0" smtClean="0"/>
          </a:p>
          <a:p>
            <a:r>
              <a:rPr lang="en-US" dirty="0" smtClean="0"/>
              <a:t>Polar Flight </a:t>
            </a:r>
            <a:r>
              <a:rPr lang="en-US" dirty="0" smtClean="0"/>
              <a:t>Challenges</a:t>
            </a:r>
            <a:endParaRPr lang="en-US" dirty="0" smtClean="0"/>
          </a:p>
          <a:p>
            <a:r>
              <a:rPr lang="en-US" dirty="0" smtClean="0"/>
              <a:t>How Space Weather affects </a:t>
            </a:r>
            <a:r>
              <a:rPr lang="en-US" dirty="0" smtClean="0"/>
              <a:t>ATC</a:t>
            </a:r>
          </a:p>
          <a:p>
            <a:r>
              <a:rPr lang="en-US" dirty="0" smtClean="0"/>
              <a:t>How scientists can help us.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AM ap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620" y="31242"/>
            <a:ext cx="9060760" cy="67955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6454"/>
            <a:ext cx="6429388" cy="5667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North American Airports </a:t>
            </a:r>
            <a:r>
              <a:rPr lang="en-US" sz="2400" dirty="0" smtClean="0">
                <a:solidFill>
                  <a:srgbClr val="FFFF00"/>
                </a:solidFill>
              </a:rPr>
              <a:t>Anchoring Polar </a:t>
            </a:r>
            <a:r>
              <a:rPr lang="en-US" sz="2400" dirty="0" smtClean="0">
                <a:solidFill>
                  <a:srgbClr val="FFFF00"/>
                </a:solidFill>
              </a:rPr>
              <a:t>Flights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sia apt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14399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6454"/>
            <a:ext cx="5486400" cy="5667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Asian Airports served by Polar Flights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mple GCRs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95" y="28131"/>
            <a:ext cx="9069011" cy="68017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3644"/>
            <a:ext cx="5486400" cy="5667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Sample Polar Great Circle Routes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mple GCR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098" y="40577"/>
            <a:ext cx="9035804" cy="67768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7892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Sample Polar Great Circle Routes with </a:t>
            </a:r>
            <a:r>
              <a:rPr lang="en-US" dirty="0" err="1" smtClean="0">
                <a:solidFill>
                  <a:srgbClr val="FFFF00"/>
                </a:solidFill>
              </a:rPr>
              <a:t>Comms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Communications</a:t>
            </a:r>
            <a:endParaRPr lang="en-GB" dirty="0"/>
          </a:p>
        </p:txBody>
      </p:sp>
      <p:pic>
        <p:nvPicPr>
          <p:cNvPr id="5" name="Picture Placeholder 4" descr="PALs coverage FL330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262" y="1280763"/>
            <a:ext cx="7287476" cy="54290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ateway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620" y="31242"/>
            <a:ext cx="9060760" cy="67955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4786322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Polar Gateways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mple polar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17" y="34354"/>
            <a:ext cx="9052367" cy="67892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9264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day’s trajectories over a fix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5486400" cy="8048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Red Lines: GCRs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 Lines: actual trajectories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r="21125" b="21380"/>
          <a:stretch>
            <a:fillRect/>
          </a:stretch>
        </p:blipFill>
        <p:spPr bwMode="auto">
          <a:xfrm>
            <a:off x="0" y="0"/>
            <a:ext cx="9112319" cy="686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0409531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62100" y="574675"/>
            <a:ext cx="60198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8662" y="285728"/>
            <a:ext cx="7066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get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tight…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Edmonton Area Control Centre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domestic Flight Information region in the World</a:t>
            </a:r>
          </a:p>
          <a:p>
            <a:pPr lvl="1"/>
            <a:r>
              <a:rPr lang="en-US" dirty="0" smtClean="0"/>
              <a:t>3,600,000 mi</a:t>
            </a:r>
            <a:r>
              <a:rPr lang="en-US" baseline="30000" dirty="0" smtClean="0"/>
              <a:t>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napshot.200804152127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17444"/>
            <a:ext cx="9120741" cy="68405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12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April 15, 2008 - </a:t>
            </a:r>
            <a:r>
              <a:rPr lang="en-US" dirty="0" err="1" smtClean="0">
                <a:solidFill>
                  <a:srgbClr val="FFFF00"/>
                </a:solidFill>
              </a:rPr>
              <a:t>Colour</a:t>
            </a:r>
            <a:r>
              <a:rPr lang="en-US" dirty="0" smtClean="0">
                <a:solidFill>
                  <a:srgbClr val="FFFF00"/>
                </a:solidFill>
              </a:rPr>
              <a:t> Coded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olar200804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4130" y="-18057"/>
            <a:ext cx="9192260" cy="68941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1262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Polar Caravan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flights</a:t>
            </a:r>
          </a:p>
          <a:p>
            <a:r>
              <a:rPr lang="en-US" dirty="0" smtClean="0"/>
              <a:t>Large amounts of spacing</a:t>
            </a:r>
          </a:p>
          <a:p>
            <a:pPr lvl="1"/>
            <a:r>
              <a:rPr lang="en-US" dirty="0" smtClean="0"/>
              <a:t>60 miles laterally</a:t>
            </a:r>
          </a:p>
          <a:p>
            <a:pPr lvl="1"/>
            <a:r>
              <a:rPr lang="en-US" dirty="0" smtClean="0"/>
              <a:t>15 minutes longitudinally ( ~120 nautical miles)</a:t>
            </a:r>
          </a:p>
          <a:p>
            <a:r>
              <a:rPr lang="en-US" dirty="0" smtClean="0"/>
              <a:t>Limited flight levels</a:t>
            </a:r>
          </a:p>
          <a:p>
            <a:pPr lvl="1"/>
            <a:r>
              <a:rPr lang="en-US" dirty="0" smtClean="0"/>
              <a:t>320</a:t>
            </a:r>
          </a:p>
          <a:p>
            <a:pPr lvl="1"/>
            <a:r>
              <a:rPr lang="en-US" dirty="0" smtClean="0"/>
              <a:t>340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380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flights</a:t>
            </a:r>
          </a:p>
          <a:p>
            <a:r>
              <a:rPr lang="en-US" dirty="0" smtClean="0"/>
              <a:t>Large amounts of spacing</a:t>
            </a:r>
          </a:p>
          <a:p>
            <a:pPr lvl="1"/>
            <a:r>
              <a:rPr lang="en-US" dirty="0" smtClean="0"/>
              <a:t>60 miles laterally</a:t>
            </a:r>
          </a:p>
          <a:p>
            <a:pPr lvl="1"/>
            <a:r>
              <a:rPr lang="en-US" dirty="0" smtClean="0"/>
              <a:t>15 minutes longitudinally ( ~120 nautical miles)</a:t>
            </a:r>
          </a:p>
          <a:p>
            <a:r>
              <a:rPr lang="en-US" dirty="0" smtClean="0"/>
              <a:t>Limited flight levels</a:t>
            </a:r>
          </a:p>
          <a:p>
            <a:pPr lvl="1"/>
            <a:r>
              <a:rPr lang="en-US" dirty="0" smtClean="0"/>
              <a:t>320</a:t>
            </a:r>
          </a:p>
          <a:p>
            <a:pPr lvl="1"/>
            <a:r>
              <a:rPr lang="en-US" dirty="0" smtClean="0"/>
              <a:t>340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380.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Altitude Change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27E0E-3EFC-4466-A7DC-6C1012C3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0327E0E-3EFC-4466-A7DC-6C1012C3F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14E5C-6987-439D-95CA-C29A22B1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9514E5C-6987-439D-95CA-C29A22B1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91960-5E10-45C1-BB45-6D0BEEAF1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2FA91960-5E10-45C1-BB45-6D0BEEAF1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FF6F52-54A2-46ED-88C3-D912EFF02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40FF6F52-54A2-46ED-88C3-D912EFF02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D3D26-874A-471D-BF87-C8EF8E431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2ED3D26-874A-471D-BF87-C8EF8E431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mesun_soho_b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4" y="-11"/>
            <a:ext cx="9170944" cy="68814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/>
              <a:t>Then – Just as things are going well….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6572228"/>
            <a:ext cx="5486400" cy="285772"/>
          </a:xfrm>
        </p:spPr>
        <p:txBody>
          <a:bodyPr>
            <a:normAutofit/>
          </a:bodyPr>
          <a:lstStyle/>
          <a:p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Credit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SOHO Consortium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ESA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NASA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Geomagnetic Storm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HF Blackout</a:t>
            </a:r>
          </a:p>
          <a:p>
            <a:pPr lvl="1"/>
            <a:r>
              <a:rPr lang="en-CA" dirty="0" smtClean="0"/>
              <a:t>Varying geographic </a:t>
            </a:r>
            <a:r>
              <a:rPr lang="en-CA" dirty="0" smtClean="0"/>
              <a:t>area</a:t>
            </a:r>
            <a:endParaRPr lang="en-CA" dirty="0" smtClean="0"/>
          </a:p>
          <a:p>
            <a:pPr lvl="1"/>
            <a:r>
              <a:rPr lang="en-CA" dirty="0" smtClean="0"/>
              <a:t>Err on the side of safety</a:t>
            </a:r>
          </a:p>
          <a:p>
            <a:r>
              <a:rPr lang="en-CA" dirty="0" smtClean="0"/>
              <a:t>Satellite Feeds may be lost</a:t>
            </a:r>
          </a:p>
          <a:p>
            <a:r>
              <a:rPr lang="en-CA" dirty="0" smtClean="0"/>
              <a:t>Satellite relay of VHF frequencies may be </a:t>
            </a:r>
            <a:r>
              <a:rPr lang="en-CA" dirty="0" smtClean="0"/>
              <a:t>lost</a:t>
            </a:r>
          </a:p>
          <a:p>
            <a:r>
              <a:rPr lang="en-CA" dirty="0" smtClean="0"/>
              <a:t>GPS accuracy may be </a:t>
            </a:r>
            <a:r>
              <a:rPr lang="en-CA" dirty="0" err="1" smtClean="0"/>
              <a:t>compromized</a:t>
            </a:r>
            <a:endParaRPr lang="en-CA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REACTING</a:t>
            </a:r>
          </a:p>
          <a:p>
            <a:pPr lvl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We don’t like to react….</a:t>
            </a:r>
            <a:endParaRPr lang="en-US" b="1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r>
              <a:rPr lang="en-US" dirty="0" smtClean="0"/>
              <a:t>Increased </a:t>
            </a:r>
            <a:r>
              <a:rPr lang="en-US" dirty="0" smtClean="0"/>
              <a:t>longitudinal separation</a:t>
            </a:r>
          </a:p>
          <a:p>
            <a:pPr lvl="1"/>
            <a:r>
              <a:rPr lang="en-US" dirty="0" smtClean="0"/>
              <a:t>Due to uncertainty of aircraft positions</a:t>
            </a:r>
            <a:endParaRPr lang="en-US" dirty="0"/>
          </a:p>
          <a:p>
            <a:r>
              <a:rPr lang="en-US" dirty="0" smtClean="0"/>
              <a:t>More conservative style of control</a:t>
            </a:r>
          </a:p>
          <a:p>
            <a:pPr lvl="1"/>
            <a:r>
              <a:rPr lang="en-US" dirty="0" smtClean="0"/>
              <a:t>Solve problems earlier</a:t>
            </a:r>
          </a:p>
          <a:p>
            <a:pPr lvl="1"/>
            <a:r>
              <a:rPr lang="en-US" dirty="0" smtClean="0"/>
              <a:t>Assume we will not hear back from the aircraft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 3"/>
              </a:rPr>
              <a:t>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Reduced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Space Weather Science can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Give us as much notice as possible</a:t>
            </a:r>
          </a:p>
          <a:p>
            <a:r>
              <a:rPr lang="en-CA" dirty="0" smtClean="0"/>
              <a:t>Graphical &amp; geographical products</a:t>
            </a:r>
          </a:p>
          <a:p>
            <a:r>
              <a:rPr lang="en-CA" dirty="0" smtClean="0"/>
              <a:t>Easily &amp; rapidly understandable by non-scientists</a:t>
            </a:r>
          </a:p>
          <a:p>
            <a:r>
              <a:rPr lang="en-CA" dirty="0" smtClean="0"/>
              <a:t>Categorize:</a:t>
            </a:r>
          </a:p>
          <a:p>
            <a:pPr lvl="1"/>
            <a:r>
              <a:rPr lang="en-CA" dirty="0" smtClean="0"/>
              <a:t>HF blackout?</a:t>
            </a:r>
          </a:p>
          <a:p>
            <a:pPr lvl="1"/>
            <a:r>
              <a:rPr lang="en-CA" dirty="0" smtClean="0"/>
              <a:t>Satellite blackout? loss?</a:t>
            </a:r>
          </a:p>
          <a:p>
            <a:r>
              <a:rPr lang="en-CA" dirty="0" smtClean="0"/>
              <a:t>Duration of effects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zeg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306" y="-191"/>
            <a:ext cx="9144612" cy="68583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3214686"/>
            <a:ext cx="5500694" cy="163830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Questions?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zeg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86454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Edmonton ACC Airspace above FL290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6286520"/>
            <a:ext cx="5486400" cy="31430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3.6 Million mi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ousePad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2" y="-4"/>
            <a:ext cx="9166311" cy="6872996"/>
          </a:xfrm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Edmonton Area Control Centre</a:t>
            </a:r>
          </a:p>
          <a:p>
            <a:r>
              <a:rPr lang="en-CA" sz="2400" dirty="0" smtClean="0"/>
              <a:t>April 2008</a:t>
            </a:r>
          </a:p>
        </p:txBody>
      </p:sp>
      <p:pic>
        <p:nvPicPr>
          <p:cNvPr id="7" name="Picture 6" descr="navc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5791200" cy="1857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ZEG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30" y="34354"/>
            <a:ext cx="9052340" cy="67892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4857760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CZEG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06" y="5357826"/>
            <a:ext cx="5486400" cy="8048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With NAM airports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napshot.20080415235738 cro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-33"/>
            <a:ext cx="9144000" cy="68580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12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April 15 zoomed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Edmonton Area Control Centre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n-US" dirty="0" smtClean="0"/>
              <a:t>Largest domestic Flight Information region in the World</a:t>
            </a:r>
          </a:p>
          <a:p>
            <a:pPr lvl="1"/>
            <a:r>
              <a:rPr lang="en-US" dirty="0" smtClean="0"/>
              <a:t>3,600,000 mi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Major crossroad</a:t>
            </a:r>
          </a:p>
          <a:p>
            <a:pPr lvl="1"/>
            <a:r>
              <a:rPr lang="en-US" dirty="0" smtClean="0"/>
              <a:t>Western North America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>
                <a:sym typeface="Wingdings 3"/>
              </a:rPr>
              <a:t> </a:t>
            </a:r>
            <a:r>
              <a:rPr lang="en-US" dirty="0" smtClean="0"/>
              <a:t>Europe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09" t="8076" r="16305" b="1938"/>
          <a:stretch>
            <a:fillRect/>
          </a:stretch>
        </p:blipFill>
        <p:spPr bwMode="auto">
          <a:xfrm>
            <a:off x="1046198" y="19390"/>
            <a:ext cx="7051605" cy="68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 rot="19111651">
            <a:off x="3146115" y="3139812"/>
            <a:ext cx="4143404" cy="7143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Edmonton Area Control Centre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domestic Flight Information region in the World</a:t>
            </a:r>
          </a:p>
          <a:p>
            <a:pPr lvl="1"/>
            <a:r>
              <a:rPr lang="en-US" dirty="0" smtClean="0"/>
              <a:t>3,600,000 mi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Major crossroad</a:t>
            </a:r>
          </a:p>
          <a:p>
            <a:pPr lvl="1"/>
            <a:r>
              <a:rPr lang="en-US" dirty="0" smtClean="0"/>
              <a:t>Western North America 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>
                <a:sym typeface="Wingdings 3"/>
              </a:rPr>
              <a:t> </a:t>
            </a:r>
            <a:r>
              <a:rPr lang="en-US" dirty="0" smtClean="0"/>
              <a:t> Europe</a:t>
            </a:r>
          </a:p>
          <a:p>
            <a:pPr lvl="1"/>
            <a:r>
              <a:rPr lang="en-US" dirty="0" smtClean="0"/>
              <a:t>Eastern North America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/>
              <a:t>  Asia via Alaska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09" t="8076" r="16305" b="1938"/>
          <a:stretch>
            <a:fillRect/>
          </a:stretch>
        </p:blipFill>
        <p:spPr bwMode="auto">
          <a:xfrm>
            <a:off x="1046198" y="19390"/>
            <a:ext cx="7051605" cy="68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 rot="19111651">
            <a:off x="3146115" y="3139812"/>
            <a:ext cx="4143404" cy="7143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3723665">
            <a:off x="2098669" y="3253016"/>
            <a:ext cx="4143404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Edmonton Area Control Centre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domestic Flight Information region in the World</a:t>
            </a:r>
          </a:p>
          <a:p>
            <a:pPr lvl="1"/>
            <a:r>
              <a:rPr lang="en-US" dirty="0" smtClean="0"/>
              <a:t>3,600,000 mi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Major crossroad</a:t>
            </a:r>
          </a:p>
          <a:p>
            <a:pPr lvl="1"/>
            <a:r>
              <a:rPr lang="en-US" dirty="0" smtClean="0"/>
              <a:t>Western North America 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>
                <a:sym typeface="Wingdings 3"/>
              </a:rPr>
              <a:t>  </a:t>
            </a:r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Eastern North America 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>
                <a:sym typeface="Wingdings 3"/>
              </a:rPr>
              <a:t>  </a:t>
            </a:r>
            <a:r>
              <a:rPr lang="en-US" dirty="0" smtClean="0"/>
              <a:t>Asia via Alaska</a:t>
            </a:r>
          </a:p>
          <a:p>
            <a:pPr lvl="1"/>
            <a:r>
              <a:rPr lang="en-US" dirty="0" smtClean="0"/>
              <a:t>Eastern North America </a:t>
            </a:r>
            <a:r>
              <a:rPr lang="en-US" dirty="0" smtClean="0">
                <a:latin typeface="Wingdings 3" pitchFamily="18" charset="2"/>
                <a:sym typeface="Wingdings 3"/>
              </a:rPr>
              <a:t></a:t>
            </a:r>
            <a:r>
              <a:rPr lang="en-US" dirty="0" smtClean="0">
                <a:sym typeface="Wingdings 3"/>
              </a:rPr>
              <a:t>  </a:t>
            </a:r>
            <a:r>
              <a:rPr lang="en-US" dirty="0" smtClean="0"/>
              <a:t>Asia via Polar gateways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776</Words>
  <Application>Microsoft Office PowerPoint</Application>
  <PresentationFormat>On-screen Show (4:3)</PresentationFormat>
  <Paragraphs>145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Edmonton Area Control Centre</vt:lpstr>
      <vt:lpstr>Outline</vt:lpstr>
      <vt:lpstr>Edmonton Area Control Centre</vt:lpstr>
      <vt:lpstr>Edmonton ACC Airspace above FL290</vt:lpstr>
      <vt:lpstr>Edmonton Area Control Centre</vt:lpstr>
      <vt:lpstr>Slide 6</vt:lpstr>
      <vt:lpstr>Edmonton Area Control Centre</vt:lpstr>
      <vt:lpstr>Slide 8</vt:lpstr>
      <vt:lpstr>Edmonton Area Control Centre</vt:lpstr>
      <vt:lpstr>Slide 10</vt:lpstr>
      <vt:lpstr>Air Traffic Control’s Function</vt:lpstr>
      <vt:lpstr>Vertical Separation – 1000 feet (in most cases)</vt:lpstr>
      <vt:lpstr>Slide 13</vt:lpstr>
      <vt:lpstr>Non-radar Lateral Separation   - In the arctic, 60 nautical miles </vt:lpstr>
      <vt:lpstr>Non-radar Longitudinal Separation 15 minutes</vt:lpstr>
      <vt:lpstr>Under certain conditions 10 minutes</vt:lpstr>
      <vt:lpstr>Slide 17</vt:lpstr>
      <vt:lpstr>Polar Flights</vt:lpstr>
      <vt:lpstr>Polar Flights</vt:lpstr>
      <vt:lpstr>North American Airports Anchoring Polar Flights</vt:lpstr>
      <vt:lpstr>Asian Airports served by Polar Flights </vt:lpstr>
      <vt:lpstr>Sample Polar Great Circle Routes</vt:lpstr>
      <vt:lpstr>Sample Polar Great Circle Routes with Comms</vt:lpstr>
      <vt:lpstr>Communications</vt:lpstr>
      <vt:lpstr>Polar Gateways</vt:lpstr>
      <vt:lpstr>One day’s trajectories over a fix</vt:lpstr>
      <vt:lpstr>Slide 27</vt:lpstr>
      <vt:lpstr>Slide 28</vt:lpstr>
      <vt:lpstr>Slide 29</vt:lpstr>
      <vt:lpstr>April 15, 2008 - Colour Coded</vt:lpstr>
      <vt:lpstr>Polar Caravan</vt:lpstr>
      <vt:lpstr>Situation</vt:lpstr>
      <vt:lpstr>Situation</vt:lpstr>
      <vt:lpstr>Requested Altitude Change</vt:lpstr>
      <vt:lpstr>Then – Just as things are going well….</vt:lpstr>
      <vt:lpstr>Geomagnetic Storm</vt:lpstr>
      <vt:lpstr>Mitigation</vt:lpstr>
      <vt:lpstr>How Space Weather Science can help</vt:lpstr>
      <vt:lpstr>Questions?</vt:lpstr>
      <vt:lpstr>Slide 40</vt:lpstr>
      <vt:lpstr>Slide 41</vt:lpstr>
      <vt:lpstr>CZEG</vt:lpstr>
      <vt:lpstr>April 15 zoomed</vt:lpstr>
    </vt:vector>
  </TitlesOfParts>
  <Company>Joel Morin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Joël Morin</dc:creator>
  <cp:lastModifiedBy>Joël Morin</cp:lastModifiedBy>
  <cp:revision>240</cp:revision>
  <dcterms:created xsi:type="dcterms:W3CDTF">2008-04-16T16:10:00Z</dcterms:created>
  <dcterms:modified xsi:type="dcterms:W3CDTF">2008-04-29T04:27:14Z</dcterms:modified>
</cp:coreProperties>
</file>